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29"/>
  </p:notesMasterIdLst>
  <p:sldIdLst>
    <p:sldId id="541" r:id="rId2"/>
    <p:sldId id="551" r:id="rId3"/>
    <p:sldId id="552" r:id="rId4"/>
    <p:sldId id="554" r:id="rId5"/>
    <p:sldId id="556" r:id="rId6"/>
    <p:sldId id="598" r:id="rId7"/>
    <p:sldId id="631" r:id="rId8"/>
    <p:sldId id="632" r:id="rId9"/>
    <p:sldId id="597" r:id="rId10"/>
    <p:sldId id="641" r:id="rId11"/>
    <p:sldId id="642" r:id="rId12"/>
    <p:sldId id="640" r:id="rId13"/>
    <p:sldId id="639" r:id="rId14"/>
    <p:sldId id="635" r:id="rId15"/>
    <p:sldId id="648" r:id="rId16"/>
    <p:sldId id="649" r:id="rId17"/>
    <p:sldId id="650" r:id="rId18"/>
    <p:sldId id="651" r:id="rId19"/>
    <p:sldId id="652" r:id="rId20"/>
    <p:sldId id="653" r:id="rId21"/>
    <p:sldId id="634" r:id="rId22"/>
    <p:sldId id="645" r:id="rId23"/>
    <p:sldId id="646" r:id="rId24"/>
    <p:sldId id="644" r:id="rId25"/>
    <p:sldId id="643" r:id="rId26"/>
    <p:sldId id="553" r:id="rId27"/>
    <p:sldId id="550" r:id="rId2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33"/>
    <a:srgbClr val="FF3300"/>
    <a:srgbClr val="0000FF"/>
    <a:srgbClr val="5C0000"/>
    <a:srgbClr val="FF9900"/>
    <a:srgbClr val="FFD1D1"/>
    <a:srgbClr val="FFB9B9"/>
    <a:srgbClr val="FF9797"/>
    <a:srgbClr val="FF8F8F"/>
    <a:srgbClr val="DCD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p:restoredTop sz="86024" autoAdjust="0"/>
  </p:normalViewPr>
  <p:slideViewPr>
    <p:cSldViewPr>
      <p:cViewPr varScale="1">
        <p:scale>
          <a:sx n="116" d="100"/>
          <a:sy n="116" d="100"/>
        </p:scale>
        <p:origin x="192" y="368"/>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9/18/20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1" kern="1200" dirty="0">
                <a:solidFill>
                  <a:schemeClr val="tx1"/>
                </a:solidFill>
                <a:effectLst/>
                <a:latin typeface="+mn-lt"/>
                <a:ea typeface="+mn-ea"/>
                <a:cs typeface="+mn-cs"/>
              </a:rPr>
              <a:t>“Tiêu chuẩn”</a:t>
            </a:r>
            <a:r>
              <a:rPr lang="vi-VN" sz="1200" b="0" i="0" kern="1200" dirty="0">
                <a:solidFill>
                  <a:schemeClr val="tx1"/>
                </a:solidFill>
                <a:effectLst/>
                <a:latin typeface="+mn-lt"/>
                <a:ea typeface="+mn-ea"/>
                <a:cs typeface="+mn-cs"/>
              </a:rPr>
              <a:t> là gì? Để hiểu khái niệm này, hãy nghĩ về chiếc bàn phím mà các bạn hay sử dụng trên chiếc điện thoại, laptop hay PC. Mặc dù các loại bàn phím này khác nhau về hãng sãn xuất, nhưng chúng vẫn dùng chung một layout </a:t>
            </a:r>
            <a:r>
              <a:rPr lang="vi-VN" sz="1200" b="0" i="1" kern="1200" dirty="0">
                <a:solidFill>
                  <a:schemeClr val="tx1"/>
                </a:solidFill>
                <a:effectLst/>
                <a:latin typeface="+mn-lt"/>
                <a:ea typeface="+mn-ea"/>
                <a:cs typeface="+mn-cs"/>
              </a:rPr>
              <a:t>(vị trí các phím chữ cái, phím số, phím chức năng, Enter đều nằm trên các vị trí giống nhau)</a:t>
            </a:r>
            <a:r>
              <a:rPr lang="vi-VN" sz="1200" b="0" i="0" kern="1200" dirty="0">
                <a:solidFill>
                  <a:schemeClr val="tx1"/>
                </a:solidFill>
                <a:effectLst/>
                <a:latin typeface="+mn-lt"/>
                <a:ea typeface="+mn-ea"/>
                <a:cs typeface="+mn-cs"/>
              </a:rPr>
              <a:t>. Đó là vì các hãng sản xuất bàn phím đang tuân thủ theo </a:t>
            </a:r>
            <a:r>
              <a:rPr lang="vi-VN" sz="1200" b="1" i="0" kern="1200" dirty="0">
                <a:solidFill>
                  <a:schemeClr val="tx1"/>
                </a:solidFill>
                <a:effectLst/>
                <a:latin typeface="+mn-lt"/>
                <a:ea typeface="+mn-ea"/>
                <a:cs typeface="+mn-cs"/>
              </a:rPr>
              <a:t>“tiêu-chuẩn-layout-QUERTY”</a:t>
            </a:r>
            <a:r>
              <a:rPr lang="vi-VN" sz="1200" b="0" i="0" kern="1200" dirty="0">
                <a:solidFill>
                  <a:schemeClr val="tx1"/>
                </a:solidFill>
                <a:effectLst/>
                <a:latin typeface="+mn-lt"/>
                <a:ea typeface="+mn-ea"/>
                <a:cs typeface="+mn-cs"/>
              </a:rPr>
              <a:t> </a:t>
            </a:r>
            <a:r>
              <a:rPr lang="vi-VN" sz="1200" b="0" i="1" kern="1200" dirty="0">
                <a:solidFill>
                  <a:schemeClr val="tx1"/>
                </a:solidFill>
                <a:effectLst/>
                <a:latin typeface="+mn-lt"/>
                <a:ea typeface="+mn-ea"/>
                <a:cs typeface="+mn-cs"/>
              </a:rPr>
              <a:t>(QWERTY layout standard)</a:t>
            </a:r>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Như vậy </a:t>
            </a:r>
            <a:r>
              <a:rPr lang="vi-VN" sz="1200" b="0" i="1" kern="1200" dirty="0">
                <a:solidFill>
                  <a:schemeClr val="tx1"/>
                </a:solidFill>
                <a:effectLst/>
                <a:latin typeface="+mn-lt"/>
                <a:ea typeface="+mn-ea"/>
                <a:cs typeface="+mn-cs"/>
              </a:rPr>
              <a:t>“tiêu-chuẩn”</a:t>
            </a:r>
            <a:r>
              <a:rPr lang="vi-VN" sz="1200" b="0" i="0" kern="1200" dirty="0">
                <a:solidFill>
                  <a:schemeClr val="tx1"/>
                </a:solidFill>
                <a:effectLst/>
                <a:latin typeface="+mn-lt"/>
                <a:ea typeface="+mn-ea"/>
                <a:cs typeface="+mn-cs"/>
              </a:rPr>
              <a:t> có thể được hiểu là một </a:t>
            </a:r>
            <a:r>
              <a:rPr lang="vi-VN" sz="1200" b="1" i="0" kern="1200" dirty="0">
                <a:solidFill>
                  <a:schemeClr val="tx1"/>
                </a:solidFill>
                <a:effectLst/>
                <a:latin typeface="+mn-lt"/>
                <a:ea typeface="+mn-ea"/>
                <a:cs typeface="+mn-cs"/>
              </a:rPr>
              <a:t>văn-bản</a:t>
            </a:r>
            <a:r>
              <a:rPr lang="vi-VN" sz="1200" b="0" i="0" kern="1200" dirty="0">
                <a:solidFill>
                  <a:schemeClr val="tx1"/>
                </a:solidFill>
                <a:effectLst/>
                <a:latin typeface="+mn-lt"/>
                <a:ea typeface="+mn-ea"/>
                <a:cs typeface="+mn-cs"/>
              </a:rPr>
              <a:t> được một tổ chức </a:t>
            </a:r>
            <a:r>
              <a:rPr lang="vi-VN" sz="1200" b="1" i="0" kern="1200" dirty="0">
                <a:solidFill>
                  <a:schemeClr val="tx1"/>
                </a:solidFill>
                <a:effectLst/>
                <a:latin typeface="+mn-lt"/>
                <a:ea typeface="+mn-ea"/>
                <a:cs typeface="+mn-cs"/>
              </a:rPr>
              <a:t>có-uy-tín</a:t>
            </a:r>
            <a:r>
              <a:rPr lang="vi-VN" sz="1200" b="0" i="0" kern="1200" dirty="0">
                <a:solidFill>
                  <a:schemeClr val="tx1"/>
                </a:solidFill>
                <a:effectLst/>
                <a:latin typeface="+mn-lt"/>
                <a:ea typeface="+mn-ea"/>
                <a:cs typeface="+mn-cs"/>
              </a:rPr>
              <a:t> trong một cộng đồng công bố và đòi hỏi tất cả các sản phẩm liên quan ra đời sau đó cần tuân theo các quy định trong tài liệu này.</a:t>
            </a:r>
          </a:p>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5</a:t>
            </a:fld>
            <a:endParaRPr lang="en-US"/>
          </a:p>
        </p:txBody>
      </p:sp>
    </p:spTree>
    <p:extLst>
      <p:ext uri="{BB962C8B-B14F-4D97-AF65-F5344CB8AC3E}">
        <p14:creationId xmlns:p14="http://schemas.microsoft.com/office/powerpoint/2010/main" val="1767729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15</a:t>
            </a:fld>
            <a:endParaRPr lang="en-US"/>
          </a:p>
        </p:txBody>
      </p:sp>
    </p:spTree>
    <p:extLst>
      <p:ext uri="{BB962C8B-B14F-4D97-AF65-F5344CB8AC3E}">
        <p14:creationId xmlns:p14="http://schemas.microsoft.com/office/powerpoint/2010/main" val="334863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16</a:t>
            </a:fld>
            <a:endParaRPr lang="en-US"/>
          </a:p>
        </p:txBody>
      </p:sp>
    </p:spTree>
    <p:extLst>
      <p:ext uri="{BB962C8B-B14F-4D97-AF65-F5344CB8AC3E}">
        <p14:creationId xmlns:p14="http://schemas.microsoft.com/office/powerpoint/2010/main" val="116741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17</a:t>
            </a:fld>
            <a:endParaRPr lang="en-US"/>
          </a:p>
        </p:txBody>
      </p:sp>
    </p:spTree>
    <p:extLst>
      <p:ext uri="{BB962C8B-B14F-4D97-AF65-F5344CB8AC3E}">
        <p14:creationId xmlns:p14="http://schemas.microsoft.com/office/powerpoint/2010/main" val="134620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18</a:t>
            </a:fld>
            <a:endParaRPr lang="en-US"/>
          </a:p>
        </p:txBody>
      </p:sp>
    </p:spTree>
    <p:extLst>
      <p:ext uri="{BB962C8B-B14F-4D97-AF65-F5344CB8AC3E}">
        <p14:creationId xmlns:p14="http://schemas.microsoft.com/office/powerpoint/2010/main" val="377851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19</a:t>
            </a:fld>
            <a:endParaRPr lang="en-US"/>
          </a:p>
        </p:txBody>
      </p:sp>
    </p:spTree>
    <p:extLst>
      <p:ext uri="{BB962C8B-B14F-4D97-AF65-F5344CB8AC3E}">
        <p14:creationId xmlns:p14="http://schemas.microsoft.com/office/powerpoint/2010/main" val="28530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20</a:t>
            </a:fld>
            <a:endParaRPr lang="en-US"/>
          </a:p>
        </p:txBody>
      </p:sp>
    </p:spTree>
    <p:extLst>
      <p:ext uri="{BB962C8B-B14F-4D97-AF65-F5344CB8AC3E}">
        <p14:creationId xmlns:p14="http://schemas.microsoft.com/office/powerpoint/2010/main" val="653178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22</a:t>
            </a:fld>
            <a:endParaRPr lang="en-US"/>
          </a:p>
        </p:txBody>
      </p:sp>
    </p:spTree>
    <p:extLst>
      <p:ext uri="{BB962C8B-B14F-4D97-AF65-F5344CB8AC3E}">
        <p14:creationId xmlns:p14="http://schemas.microsoft.com/office/powerpoint/2010/main" val="205372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23</a:t>
            </a:fld>
            <a:endParaRPr lang="en-US"/>
          </a:p>
        </p:txBody>
      </p:sp>
    </p:spTree>
    <p:extLst>
      <p:ext uri="{BB962C8B-B14F-4D97-AF65-F5344CB8AC3E}">
        <p14:creationId xmlns:p14="http://schemas.microsoft.com/office/powerpoint/2010/main" val="267217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24</a:t>
            </a:fld>
            <a:endParaRPr lang="en-US"/>
          </a:p>
        </p:txBody>
      </p:sp>
    </p:spTree>
    <p:extLst>
      <p:ext uri="{BB962C8B-B14F-4D97-AF65-F5344CB8AC3E}">
        <p14:creationId xmlns:p14="http://schemas.microsoft.com/office/powerpoint/2010/main" val="377259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25</a:t>
            </a:fld>
            <a:endParaRPr lang="en-US"/>
          </a:p>
        </p:txBody>
      </p:sp>
    </p:spTree>
    <p:extLst>
      <p:ext uri="{BB962C8B-B14F-4D97-AF65-F5344CB8AC3E}">
        <p14:creationId xmlns:p14="http://schemas.microsoft.com/office/powerpoint/2010/main" val="376358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6</a:t>
            </a:fld>
            <a:endParaRPr lang="en-US"/>
          </a:p>
        </p:txBody>
      </p:sp>
    </p:spTree>
    <p:extLst>
      <p:ext uri="{BB962C8B-B14F-4D97-AF65-F5344CB8AC3E}">
        <p14:creationId xmlns:p14="http://schemas.microsoft.com/office/powerpoint/2010/main" val="17476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7</a:t>
            </a:fld>
            <a:endParaRPr lang="en-US"/>
          </a:p>
        </p:txBody>
      </p:sp>
    </p:spTree>
    <p:extLst>
      <p:ext uri="{BB962C8B-B14F-4D97-AF65-F5344CB8AC3E}">
        <p14:creationId xmlns:p14="http://schemas.microsoft.com/office/powerpoint/2010/main" val="288769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9</a:t>
            </a:fld>
            <a:endParaRPr lang="en-US"/>
          </a:p>
        </p:txBody>
      </p:sp>
    </p:spTree>
    <p:extLst>
      <p:ext uri="{BB962C8B-B14F-4D97-AF65-F5344CB8AC3E}">
        <p14:creationId xmlns:p14="http://schemas.microsoft.com/office/powerpoint/2010/main" val="1978320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Dựa</a:t>
            </a:r>
            <a:r>
              <a:rPr lang="en-US" dirty="0"/>
              <a:t> </a:t>
            </a:r>
            <a:r>
              <a:rPr lang="en-US" dirty="0" err="1"/>
              <a:t>theo</a:t>
            </a:r>
            <a:r>
              <a:rPr lang="en-US" dirty="0"/>
              <a:t> </a:t>
            </a:r>
            <a:r>
              <a:rPr lang="en-US" dirty="0" err="1"/>
              <a:t>thống</a:t>
            </a:r>
            <a:r>
              <a:rPr lang="en-US" dirty="0"/>
              <a:t> </a:t>
            </a:r>
            <a:r>
              <a:rPr lang="en-US" dirty="0" err="1"/>
              <a:t>kê</a:t>
            </a:r>
            <a:r>
              <a:rPr lang="en-US" dirty="0"/>
              <a:t>: https://2018.stateofjs.com/</a:t>
            </a:r>
            <a:r>
              <a:rPr lang="en-US" dirty="0" err="1"/>
              <a:t>javascript</a:t>
            </a:r>
            <a:r>
              <a:rPr lang="en-US" dirty="0"/>
              <a:t>-flavors/es6/</a:t>
            </a:r>
          </a:p>
        </p:txBody>
      </p:sp>
      <p:sp>
        <p:nvSpPr>
          <p:cNvPr id="4" name="Slide Number Placeholder 3"/>
          <p:cNvSpPr>
            <a:spLocks noGrp="1"/>
          </p:cNvSpPr>
          <p:nvPr>
            <p:ph type="sldNum" sz="quarter" idx="10"/>
          </p:nvPr>
        </p:nvSpPr>
        <p:spPr/>
        <p:txBody>
          <a:bodyPr/>
          <a:lstStyle/>
          <a:p>
            <a:fld id="{A4D6F88A-F17F-491B-A558-A5E9980DD532}" type="slidenum">
              <a:rPr lang="en-US" smtClean="0"/>
              <a:pPr/>
              <a:t>10</a:t>
            </a:fld>
            <a:endParaRPr lang="en-US"/>
          </a:p>
        </p:txBody>
      </p:sp>
    </p:spTree>
    <p:extLst>
      <p:ext uri="{BB962C8B-B14F-4D97-AF65-F5344CB8AC3E}">
        <p14:creationId xmlns:p14="http://schemas.microsoft.com/office/powerpoint/2010/main" val="44954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Dựa</a:t>
            </a:r>
            <a:r>
              <a:rPr lang="en-US" dirty="0"/>
              <a:t> </a:t>
            </a:r>
            <a:r>
              <a:rPr lang="en-US" dirty="0" err="1"/>
              <a:t>theo</a:t>
            </a:r>
            <a:r>
              <a:rPr lang="en-US" dirty="0"/>
              <a:t> </a:t>
            </a:r>
            <a:r>
              <a:rPr lang="en-US" dirty="0" err="1"/>
              <a:t>thống</a:t>
            </a:r>
            <a:r>
              <a:rPr lang="en-US" dirty="0"/>
              <a:t> </a:t>
            </a:r>
            <a:r>
              <a:rPr lang="en-US" dirty="0" err="1"/>
              <a:t>kê</a:t>
            </a:r>
            <a:r>
              <a:rPr lang="en-US" dirty="0"/>
              <a:t>: https://2018.stateofjs.com/</a:t>
            </a:r>
            <a:r>
              <a:rPr lang="en-US" dirty="0" err="1"/>
              <a:t>javascript</a:t>
            </a:r>
            <a:r>
              <a:rPr lang="en-US" dirty="0"/>
              <a:t>-flavors/es6/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Dựa</a:t>
            </a:r>
            <a:r>
              <a:rPr lang="en-US" dirty="0"/>
              <a:t> </a:t>
            </a:r>
            <a:r>
              <a:rPr lang="en-US" dirty="0" err="1"/>
              <a:t>theo</a:t>
            </a:r>
            <a:r>
              <a:rPr lang="en-US" dirty="0"/>
              <a:t> </a:t>
            </a:r>
            <a:r>
              <a:rPr lang="en-US" dirty="0" err="1"/>
              <a:t>thống</a:t>
            </a:r>
            <a:r>
              <a:rPr lang="en-US" dirty="0"/>
              <a:t> </a:t>
            </a:r>
            <a:r>
              <a:rPr lang="en-US" dirty="0" err="1"/>
              <a:t>kê</a:t>
            </a:r>
            <a:r>
              <a:rPr lang="en-US" dirty="0"/>
              <a:t>: https://2018.stateofjs.com/</a:t>
            </a:r>
            <a:r>
              <a:rPr lang="en-US" dirty="0" err="1"/>
              <a:t>javascript</a:t>
            </a:r>
            <a:r>
              <a:rPr lang="en-US" dirty="0"/>
              <a:t>-flavors/es6/</a:t>
            </a:r>
          </a:p>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11</a:t>
            </a:fld>
            <a:endParaRPr lang="en-US"/>
          </a:p>
        </p:txBody>
      </p:sp>
    </p:spTree>
    <p:extLst>
      <p:ext uri="{BB962C8B-B14F-4D97-AF65-F5344CB8AC3E}">
        <p14:creationId xmlns:p14="http://schemas.microsoft.com/office/powerpoint/2010/main" val="78496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Dựa</a:t>
            </a:r>
            <a:r>
              <a:rPr lang="en-US" dirty="0"/>
              <a:t> </a:t>
            </a:r>
            <a:r>
              <a:rPr lang="en-US" dirty="0" err="1"/>
              <a:t>theo</a:t>
            </a:r>
            <a:r>
              <a:rPr lang="en-US" dirty="0"/>
              <a:t> </a:t>
            </a:r>
            <a:r>
              <a:rPr lang="en-US" dirty="0" err="1"/>
              <a:t>thống</a:t>
            </a:r>
            <a:r>
              <a:rPr lang="en-US" dirty="0"/>
              <a:t> </a:t>
            </a:r>
            <a:r>
              <a:rPr lang="en-US" dirty="0" err="1"/>
              <a:t>kê</a:t>
            </a:r>
            <a:r>
              <a:rPr lang="en-US" dirty="0"/>
              <a:t>: https://2018.stateofjs.com/</a:t>
            </a:r>
            <a:r>
              <a:rPr lang="en-US" dirty="0" err="1"/>
              <a:t>javascript</a:t>
            </a:r>
            <a:r>
              <a:rPr lang="en-US" dirty="0"/>
              <a:t>-flavors/es6/</a:t>
            </a:r>
          </a:p>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12</a:t>
            </a:fld>
            <a:endParaRPr lang="en-US"/>
          </a:p>
        </p:txBody>
      </p:sp>
    </p:spTree>
    <p:extLst>
      <p:ext uri="{BB962C8B-B14F-4D97-AF65-F5344CB8AC3E}">
        <p14:creationId xmlns:p14="http://schemas.microsoft.com/office/powerpoint/2010/main" val="146811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13</a:t>
            </a:fld>
            <a:endParaRPr lang="en-US"/>
          </a:p>
        </p:txBody>
      </p:sp>
    </p:spTree>
    <p:extLst>
      <p:ext uri="{BB962C8B-B14F-4D97-AF65-F5344CB8AC3E}">
        <p14:creationId xmlns:p14="http://schemas.microsoft.com/office/powerpoint/2010/main" val="5263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14</a:t>
            </a:fld>
            <a:endParaRPr lang="en-US"/>
          </a:p>
        </p:txBody>
      </p:sp>
    </p:spTree>
    <p:extLst>
      <p:ext uri="{BB962C8B-B14F-4D97-AF65-F5344CB8AC3E}">
        <p14:creationId xmlns:p14="http://schemas.microsoft.com/office/powerpoint/2010/main" val="2721403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2.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113" y="0"/>
            <a:ext cx="122039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hasCustomPrompt="1"/>
          </p:nvPr>
        </p:nvSpPr>
        <p:spPr>
          <a:xfrm>
            <a:off x="4567032" y="4038600"/>
            <a:ext cx="7255063" cy="830884"/>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lvl1pPr algn="l">
              <a:defRPr sz="3200" b="1" cap="all" spc="0" baseline="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pitchFamily="34" charset="0"/>
                <a:cs typeface="Segoe UI" pitchFamily="34" charset="0"/>
              </a:defRPr>
            </a:lvl1pPr>
          </a:lstStyle>
          <a:p>
            <a:r>
              <a:rPr lang="en-US" dirty="0" err="1"/>
              <a:t>Tên</a:t>
            </a:r>
            <a:r>
              <a:rPr lang="en-US" dirty="0"/>
              <a:t> </a:t>
            </a:r>
            <a:r>
              <a:rPr lang="en-US" dirty="0" err="1"/>
              <a:t>môn</a:t>
            </a:r>
            <a:r>
              <a:rPr lang="en-US" dirty="0"/>
              <a:t> </a:t>
            </a:r>
            <a:r>
              <a:rPr lang="en-US" dirty="0" err="1"/>
              <a:t>học</a:t>
            </a:r>
            <a:endParaRPr lang="en-US" dirty="0"/>
          </a:p>
        </p:txBody>
      </p:sp>
      <p:sp>
        <p:nvSpPr>
          <p:cNvPr id="3" name="Subtitle 2"/>
          <p:cNvSpPr>
            <a:spLocks noGrp="1"/>
          </p:cNvSpPr>
          <p:nvPr>
            <p:ph type="subTitle" idx="1" hasCustomPrompt="1"/>
          </p:nvPr>
        </p:nvSpPr>
        <p:spPr>
          <a:xfrm>
            <a:off x="4567032" y="4800600"/>
            <a:ext cx="7255063" cy="990600"/>
          </a:xfrm>
        </p:spPr>
        <p:txBody>
          <a:bodyPr>
            <a:normAutofit/>
          </a:bodyPr>
          <a:lstStyle>
            <a:lvl1pPr marL="0" indent="0" algn="l">
              <a:buNone/>
              <a:defRPr sz="3200" b="1" cap="small" spc="0" baseline="0">
                <a:ln w="3175"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Tên</a:t>
            </a:r>
            <a:r>
              <a:rPr lang="en-US" dirty="0"/>
              <a:t> </a:t>
            </a:r>
            <a:r>
              <a:rPr lang="en-US" dirty="0" err="1"/>
              <a:t>bài</a:t>
            </a:r>
            <a:r>
              <a:rPr lang="en-US" dirty="0"/>
              <a:t> </a:t>
            </a:r>
            <a:r>
              <a:rPr lang="en-US" dirty="0" err="1"/>
              <a:t>học</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9628" y="1998676"/>
            <a:ext cx="3330081" cy="3867692"/>
          </a:xfrm>
          <a:prstGeom prst="ellipse">
            <a:avLst/>
          </a:prstGeom>
          <a:ln>
            <a:noFill/>
          </a:ln>
          <a:effectLst>
            <a:softEdge rad="112500"/>
          </a:effectLst>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3067" y="2615632"/>
            <a:ext cx="2103203" cy="261229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17125" y="533400"/>
            <a:ext cx="2626541" cy="1447800"/>
          </a:xfrm>
          <a:prstGeom prst="rect">
            <a:avLst/>
          </a:prstGeom>
        </p:spPr>
      </p:pic>
      <p:sp>
        <p:nvSpPr>
          <p:cNvPr id="8" name="Rectangle 7"/>
          <p:cNvSpPr/>
          <p:nvPr userDrawn="1"/>
        </p:nvSpPr>
        <p:spPr>
          <a:xfrm>
            <a:off x="8029096" y="1978223"/>
            <a:ext cx="4159770" cy="369332"/>
          </a:xfrm>
          <a:prstGeom prst="rect">
            <a:avLst/>
          </a:prstGeom>
          <a:noFill/>
        </p:spPr>
        <p:txBody>
          <a:bodyPr wrap="none" lIns="91440" tIns="45720" rIns="91440" bIns="45720">
            <a:spAutoFit/>
          </a:bodyPr>
          <a:lstStyle/>
          <a:p>
            <a:pPr algn="ctr"/>
            <a:r>
              <a:rPr lang="en-US" sz="1800" b="1" cap="none" spc="0" dirty="0">
                <a:ln>
                  <a:noFill/>
                </a:ln>
                <a:solidFill>
                  <a:schemeClr val="bg1"/>
                </a:solidFill>
                <a:effectLst/>
                <a:latin typeface="Segoe UI" pitchFamily="34" charset="0"/>
                <a:cs typeface="Segoe UI" pitchFamily="34" charset="0"/>
              </a:rPr>
              <a:t>Conceive</a:t>
            </a:r>
            <a:r>
              <a:rPr lang="en-US" sz="1800" b="1" cap="none" spc="0" baseline="0" dirty="0">
                <a:ln>
                  <a:noFill/>
                </a:ln>
                <a:solidFill>
                  <a:schemeClr val="bg1"/>
                </a:solidFill>
                <a:effectLst/>
                <a:latin typeface="Segoe UI" pitchFamily="34" charset="0"/>
                <a:cs typeface="Segoe UI" pitchFamily="34" charset="0"/>
              </a:rPr>
              <a:t> Design Implement Operate</a:t>
            </a:r>
            <a:endParaRPr lang="en-US" sz="1800" b="1" cap="none" spc="0" dirty="0">
              <a:ln>
                <a:noFill/>
              </a:ln>
              <a:solidFill>
                <a:schemeClr val="bg1"/>
              </a:solidFill>
              <a:effectLst/>
              <a:latin typeface="Segoe UI" pitchFamily="34" charset="0"/>
              <a:cs typeface="Segoe UI" pitchFamily="34" charset="0"/>
            </a:endParaRPr>
          </a:p>
        </p:txBody>
      </p:sp>
      <p:sp>
        <p:nvSpPr>
          <p:cNvPr id="7" name="TextBox 6"/>
          <p:cNvSpPr txBox="1"/>
          <p:nvPr userDrawn="1"/>
        </p:nvSpPr>
        <p:spPr>
          <a:xfrm>
            <a:off x="9324662" y="6488668"/>
            <a:ext cx="2879277" cy="369332"/>
          </a:xfrm>
          <a:prstGeom prst="rect">
            <a:avLst/>
          </a:prstGeom>
          <a:noFill/>
        </p:spPr>
        <p:txBody>
          <a:bodyPr wrap="none" rtlCol="0">
            <a:spAutoFit/>
          </a:bodyPr>
          <a:lstStyle/>
          <a:p>
            <a:pPr algn="r"/>
            <a:r>
              <a:rPr lang="en-US" b="1" dirty="0">
                <a:solidFill>
                  <a:srgbClr val="FF5A33"/>
                </a:solidFill>
                <a:latin typeface="Century Gothic" pitchFamily="34" charset="0"/>
              </a:rPr>
              <a:t>http://www.poly.edu.vn</a:t>
            </a:r>
          </a:p>
        </p:txBody>
      </p:sp>
      <p:sp>
        <p:nvSpPr>
          <p:cNvPr id="9" name="Rectangle 8"/>
          <p:cNvSpPr/>
          <p:nvPr userDrawn="1"/>
        </p:nvSpPr>
        <p:spPr>
          <a:xfrm>
            <a:off x="858571" y="6062246"/>
            <a:ext cx="2712194" cy="338554"/>
          </a:xfrm>
          <a:prstGeom prst="rect">
            <a:avLst/>
          </a:prstGeom>
          <a:noFill/>
        </p:spPr>
        <p:txBody>
          <a:bodyPr wrap="none" lIns="91440" tIns="45720" rIns="91440" bIns="45720">
            <a:spAutoFit/>
          </a:bodyPr>
          <a:lstStyle/>
          <a:p>
            <a:pPr algn="ctr"/>
            <a:r>
              <a:rPr lang="en-US" sz="1600" b="0" cap="all" spc="0" dirty="0" err="1">
                <a:ln w="18415" cmpd="sng">
                  <a:solidFill>
                    <a:srgbClr val="FFFFFF"/>
                  </a:solidFill>
                  <a:prstDash val="solid"/>
                </a:ln>
                <a:solidFill>
                  <a:srgbClr val="FFFFFF"/>
                </a:solidFill>
                <a:effectLst/>
                <a:latin typeface="Segoe UI" pitchFamily="34" charset="0"/>
                <a:cs typeface="Segoe UI" pitchFamily="34" charset="0"/>
              </a:rPr>
              <a:t>Thực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học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Thực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nghiệp</a:t>
            </a:r>
            <a:endParaRPr lang="en-US" sz="1600" b="0" cap="all" spc="0" dirty="0">
              <a:ln w="18415" cmpd="sng">
                <a:solidFill>
                  <a:srgbClr val="FFFFFF"/>
                </a:solidFill>
                <a:prstDash val="solid"/>
              </a:ln>
              <a:solidFill>
                <a:srgbClr val="FFFFFF"/>
              </a:solidFill>
              <a:effectLst/>
              <a:latin typeface="Segoe UI" pitchFamily="34" charset="0"/>
              <a:cs typeface="Segoe UI" pitchFamily="34" charset="0"/>
            </a:endParaRPr>
          </a:p>
        </p:txBody>
      </p:sp>
      <p:cxnSp>
        <p:nvCxnSpPr>
          <p:cNvPr id="15" name="Straight Connector 14"/>
          <p:cNvCxnSpPr/>
          <p:nvPr userDrawn="1"/>
        </p:nvCxnSpPr>
        <p:spPr>
          <a:xfrm>
            <a:off x="4681585" y="4800600"/>
            <a:ext cx="7469056"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55373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1BFD7-1BFB-4165-B6C8-93BD150BB7E4}" type="datetimeFigureOut">
              <a:rPr lang="en-US" smtClean="0"/>
              <a:t>9/18/20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19242089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0"/>
            <a:ext cx="401004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3" y="273052"/>
            <a:ext cx="681389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4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40596359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38376594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2485005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0"/>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2" y="274640"/>
            <a:ext cx="8024309"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0254266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a:xfrm>
            <a:off x="-1929897" y="6188077"/>
            <a:ext cx="2844059" cy="365125"/>
          </a:xfrm>
          <a:prstGeom prst="rect">
            <a:avLst/>
          </a:prstGeom>
        </p:spPr>
        <p:txBody>
          <a:bodyPr/>
          <a:lstStyle>
            <a:lvl1pPr>
              <a:defRPr/>
            </a:lvl1pPr>
          </a:lstStyle>
          <a:p>
            <a:pPr>
              <a:defRPr/>
            </a:pPr>
            <a:fld id="{587C0512-7E02-4E40-BD9C-21FAB99329C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61BFD7-1BFB-4165-B6C8-93BD150BB7E4}" type="datetimeFigureOut">
              <a:rPr lang="en-US" smtClean="0"/>
              <a:t>9/18/20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grpSp>
        <p:nvGrpSpPr>
          <p:cNvPr id="7" name="Group 6"/>
          <p:cNvGrpSpPr/>
          <p:nvPr userDrawn="1"/>
        </p:nvGrpSpPr>
        <p:grpSpPr>
          <a:xfrm>
            <a:off x="0" y="12700"/>
            <a:ext cx="12240699" cy="6845300"/>
            <a:chOff x="0" y="12700"/>
            <a:chExt cx="12213597" cy="6845300"/>
          </a:xfrm>
        </p:grpSpPr>
        <p:pic>
          <p:nvPicPr>
            <p:cNvPr id="8" name="Picture 7"/>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auto">
            <a:xfrm>
              <a:off x="3069597" y="12700"/>
              <a:ext cx="9144000" cy="6845300"/>
            </a:xfrm>
            <a:prstGeom prst="rect">
              <a:avLst/>
            </a:prstGeom>
          </p:spPr>
        </p:pic>
        <p:pic>
          <p:nvPicPr>
            <p:cNvPr id="9" name="Picture 8"/>
            <p:cNvPicPr>
              <a:picLocks/>
            </p:cNvPicPr>
            <p:nvPr>
              <p:custDataLst>
                <p:tags r:id="rId2"/>
              </p:custDataLst>
            </p:nvPr>
          </p:nvPicPr>
          <p:blipFill rotWithShape="1">
            <a:blip r:embed="rId4">
              <a:extLst>
                <a:ext uri="{28A0092B-C50C-407E-A947-70E740481C1C}">
                  <a14:useLocalDpi xmlns:a14="http://schemas.microsoft.com/office/drawing/2010/main"/>
                </a:ext>
              </a:extLst>
            </a:blip>
            <a:srcRect r="90861"/>
            <a:stretch/>
          </p:blipFill>
          <p:spPr bwMode="auto">
            <a:xfrm>
              <a:off x="0" y="12700"/>
              <a:ext cx="3069597" cy="6845300"/>
            </a:xfrm>
            <a:prstGeom prst="rect">
              <a:avLst/>
            </a:prstGeom>
          </p:spPr>
        </p:pic>
      </p:grpSp>
      <p:pic>
        <p:nvPicPr>
          <p:cNvPr id="6" name="Picture 2" descr="Image result for thanks"/>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60612" y="4155743"/>
            <a:ext cx="4419600" cy="270225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11" name="Group 10"/>
          <p:cNvGrpSpPr/>
          <p:nvPr userDrawn="1"/>
        </p:nvGrpSpPr>
        <p:grpSpPr>
          <a:xfrm>
            <a:off x="645390" y="2542160"/>
            <a:ext cx="2243139" cy="4371824"/>
            <a:chOff x="-2798010" y="2616804"/>
            <a:chExt cx="2238173" cy="4371824"/>
          </a:xfrm>
        </p:grpSpPr>
        <p:sp>
          <p:nvSpPr>
            <p:cNvPr id="12" name="Freeform 11"/>
            <p:cNvSpPr/>
            <p:nvPr/>
          </p:nvSpPr>
          <p:spPr>
            <a:xfrm>
              <a:off x="-2468880" y="3032760"/>
              <a:ext cx="1737360" cy="1935480"/>
            </a:xfrm>
            <a:custGeom>
              <a:avLst/>
              <a:gdLst>
                <a:gd name="connsiteX0" fmla="*/ 0 w 1737360"/>
                <a:gd name="connsiteY0" fmla="*/ 0 h 1935480"/>
                <a:gd name="connsiteX1" fmla="*/ 228600 w 1737360"/>
                <a:gd name="connsiteY1" fmla="*/ 1158240 h 1935480"/>
                <a:gd name="connsiteX2" fmla="*/ 701040 w 1737360"/>
                <a:gd name="connsiteY2" fmla="*/ 1524000 h 1935480"/>
                <a:gd name="connsiteX3" fmla="*/ 1432560 w 1737360"/>
                <a:gd name="connsiteY3" fmla="*/ 1935480 h 1935480"/>
                <a:gd name="connsiteX4" fmla="*/ 1737360 w 1737360"/>
                <a:gd name="connsiteY4" fmla="*/ 1844040 h 1935480"/>
                <a:gd name="connsiteX5" fmla="*/ 1706880 w 1737360"/>
                <a:gd name="connsiteY5" fmla="*/ 1676400 h 1935480"/>
                <a:gd name="connsiteX6" fmla="*/ 1706880 w 1737360"/>
                <a:gd name="connsiteY6" fmla="*/ 1234440 h 1935480"/>
                <a:gd name="connsiteX7" fmla="*/ 1493520 w 1737360"/>
                <a:gd name="connsiteY7" fmla="*/ 899160 h 1935480"/>
                <a:gd name="connsiteX8" fmla="*/ 1036320 w 1737360"/>
                <a:gd name="connsiteY8" fmla="*/ 701040 h 1935480"/>
                <a:gd name="connsiteX9" fmla="*/ 350520 w 1737360"/>
                <a:gd name="connsiteY9" fmla="*/ 259080 h 1935480"/>
                <a:gd name="connsiteX10" fmla="*/ 0 w 1737360"/>
                <a:gd name="connsiteY10" fmla="*/ 0 h 19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360" h="1935480">
                  <a:moveTo>
                    <a:pt x="0" y="0"/>
                  </a:moveTo>
                  <a:lnTo>
                    <a:pt x="228600" y="1158240"/>
                  </a:lnTo>
                  <a:lnTo>
                    <a:pt x="701040" y="1524000"/>
                  </a:lnTo>
                  <a:lnTo>
                    <a:pt x="1432560" y="1935480"/>
                  </a:lnTo>
                  <a:lnTo>
                    <a:pt x="1737360" y="1844040"/>
                  </a:lnTo>
                  <a:lnTo>
                    <a:pt x="1706880" y="1676400"/>
                  </a:lnTo>
                  <a:lnTo>
                    <a:pt x="1706880" y="1234440"/>
                  </a:lnTo>
                  <a:lnTo>
                    <a:pt x="1493520" y="899160"/>
                  </a:lnTo>
                  <a:lnTo>
                    <a:pt x="1036320" y="701040"/>
                  </a:lnTo>
                  <a:lnTo>
                    <a:pt x="350520" y="259080"/>
                  </a:lnTo>
                  <a:lnTo>
                    <a:pt x="0" y="0"/>
                  </a:lnTo>
                  <a:close/>
                </a:path>
              </a:pathLst>
            </a:custGeom>
            <a:solidFill>
              <a:schemeClr val="bg1"/>
            </a:solidFill>
            <a:ln>
              <a:noFill/>
            </a:ln>
          </p:spPr>
          <p:txBody>
            <a:bodyPr wrap="none" rtlCol="0" anchor="ctr">
              <a:noAutofit/>
            </a:bodyPr>
            <a:lstStyle/>
            <a:p>
              <a:pPr algn="just">
                <a:lnSpc>
                  <a:spcPct val="120000"/>
                </a:lnSpc>
                <a:spcBef>
                  <a:spcPts val="600"/>
                </a:spcBef>
              </a:pPr>
              <a:endParaRPr lang="vi-VN" sz="2400" b="1">
                <a:latin typeface="Segoe UI" pitchFamily="34" charset="0"/>
                <a:ea typeface="Segoe UI" pitchFamily="34" charset="0"/>
                <a:cs typeface="Segoe UI" pitchFamily="34" charset="0"/>
              </a:endParaRPr>
            </a:p>
          </p:txBody>
        </p:sp>
        <p:grpSp>
          <p:nvGrpSpPr>
            <p:cNvPr id="13" name="Group 12"/>
            <p:cNvGrpSpPr/>
            <p:nvPr/>
          </p:nvGrpSpPr>
          <p:grpSpPr>
            <a:xfrm>
              <a:off x="-2798010" y="2616804"/>
              <a:ext cx="2238173" cy="4371824"/>
              <a:chOff x="100462" y="2616804"/>
              <a:chExt cx="2238173" cy="4371824"/>
            </a:xfrm>
          </p:grpSpPr>
          <p:grpSp>
            <p:nvGrpSpPr>
              <p:cNvPr id="14" name="Group 13"/>
              <p:cNvGrpSpPr/>
              <p:nvPr/>
            </p:nvGrpSpPr>
            <p:grpSpPr>
              <a:xfrm>
                <a:off x="100462" y="2616804"/>
                <a:ext cx="2238173" cy="3972506"/>
                <a:chOff x="-84753" y="2896722"/>
                <a:chExt cx="2238173" cy="3972506"/>
              </a:xfrm>
            </p:grpSpPr>
            <p:sp>
              <p:nvSpPr>
                <p:cNvPr id="16" name="Freeform 15"/>
                <p:cNvSpPr/>
                <p:nvPr/>
              </p:nvSpPr>
              <p:spPr>
                <a:xfrm>
                  <a:off x="196771" y="3252486"/>
                  <a:ext cx="114172" cy="1400537"/>
                </a:xfrm>
                <a:custGeom>
                  <a:avLst/>
                  <a:gdLst>
                    <a:gd name="connsiteX0" fmla="*/ 0 w 57873"/>
                    <a:gd name="connsiteY0" fmla="*/ 0 h 1400537"/>
                    <a:gd name="connsiteX1" fmla="*/ 57873 w 57873"/>
                    <a:gd name="connsiteY1" fmla="*/ 1400537 h 1400537"/>
                    <a:gd name="connsiteX2" fmla="*/ 57873 w 57873"/>
                    <a:gd name="connsiteY2" fmla="*/ 1400537 h 1400537"/>
                    <a:gd name="connsiteX3" fmla="*/ 46298 w 57873"/>
                    <a:gd name="connsiteY3" fmla="*/ 57873 h 1400537"/>
                    <a:gd name="connsiteX4" fmla="*/ 0 w 57873"/>
                    <a:gd name="connsiteY4" fmla="*/ 0 h 1400537"/>
                    <a:gd name="connsiteX0" fmla="*/ 0 w 83739"/>
                    <a:gd name="connsiteY0" fmla="*/ 0 h 1400537"/>
                    <a:gd name="connsiteX1" fmla="*/ 57873 w 83739"/>
                    <a:gd name="connsiteY1" fmla="*/ 1400537 h 1400537"/>
                    <a:gd name="connsiteX2" fmla="*/ 57873 w 83739"/>
                    <a:gd name="connsiteY2" fmla="*/ 1400537 h 1400537"/>
                    <a:gd name="connsiteX3" fmla="*/ 83646 w 83739"/>
                    <a:gd name="connsiteY3" fmla="*/ 1142730 h 1400537"/>
                    <a:gd name="connsiteX4" fmla="*/ 46298 w 83739"/>
                    <a:gd name="connsiteY4" fmla="*/ 57873 h 1400537"/>
                    <a:gd name="connsiteX5" fmla="*/ 0 w 83739"/>
                    <a:gd name="connsiteY5" fmla="*/ 0 h 1400537"/>
                    <a:gd name="connsiteX0" fmla="*/ 0 w 114172"/>
                    <a:gd name="connsiteY0" fmla="*/ 0 h 1400537"/>
                    <a:gd name="connsiteX1" fmla="*/ 57873 w 114172"/>
                    <a:gd name="connsiteY1" fmla="*/ 1400537 h 1400537"/>
                    <a:gd name="connsiteX2" fmla="*/ 57873 w 114172"/>
                    <a:gd name="connsiteY2" fmla="*/ 1400537 h 1400537"/>
                    <a:gd name="connsiteX3" fmla="*/ 114126 w 114172"/>
                    <a:gd name="connsiteY3" fmla="*/ 1136634 h 1400537"/>
                    <a:gd name="connsiteX4" fmla="*/ 46298 w 114172"/>
                    <a:gd name="connsiteY4" fmla="*/ 57873 h 1400537"/>
                    <a:gd name="connsiteX5" fmla="*/ 0 w 114172"/>
                    <a:gd name="connsiteY5" fmla="*/ 0 h 14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2" h="1400537">
                      <a:moveTo>
                        <a:pt x="0" y="0"/>
                      </a:moveTo>
                      <a:lnTo>
                        <a:pt x="57873" y="1400537"/>
                      </a:lnTo>
                      <a:lnTo>
                        <a:pt x="57873" y="1400537"/>
                      </a:lnTo>
                      <a:cubicBezTo>
                        <a:pt x="57089" y="1327089"/>
                        <a:pt x="116055" y="1360411"/>
                        <a:pt x="114126" y="1136634"/>
                      </a:cubicBezTo>
                      <a:cubicBezTo>
                        <a:pt x="112197" y="912857"/>
                        <a:pt x="55159" y="217848"/>
                        <a:pt x="46298" y="57873"/>
                      </a:cubicBezTo>
                      <a:lnTo>
                        <a:pt x="0" y="0"/>
                      </a:lnTo>
                      <a:close/>
                    </a:path>
                  </a:pathLst>
                </a:custGeom>
                <a:solidFill>
                  <a:schemeClr val="bg1"/>
                </a:solidFill>
                <a:ln>
                  <a:noFill/>
                </a:ln>
              </p:spPr>
              <p:txBody>
                <a:bodyPr wrap="none" rtlCol="0" anchor="ctr">
                  <a:noAutofit/>
                </a:bodyPr>
                <a:lstStyle/>
                <a:p>
                  <a:pPr algn="just">
                    <a:lnSpc>
                      <a:spcPct val="120000"/>
                    </a:lnSpc>
                    <a:spcBef>
                      <a:spcPts val="600"/>
                    </a:spcBef>
                  </a:pPr>
                  <a:endParaRPr lang="vi-VN" sz="2400" b="1">
                    <a:latin typeface="Segoe UI" pitchFamily="34" charset="0"/>
                    <a:ea typeface="Segoe UI" pitchFamily="34" charset="0"/>
                    <a:cs typeface="Segoe UI" pitchFamily="34" charset="0"/>
                  </a:endParaRPr>
                </a:p>
              </p:txBody>
            </p:sp>
            <p:pic>
              <p:nvPicPr>
                <p:cNvPr id="17" name="Picture 2"/>
                <p:cNvPicPr>
                  <a:picLocks noChangeAspect="1" noChangeArrowheads="1"/>
                </p:cNvPicPr>
                <p:nvPr/>
              </p:nvPicPr>
              <p:blipFill rotWithShape="1">
                <a:blip r:embed="rId6" cstate="email">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966" b="96151" l="24898" r="76658">
                              <a14:foregroundMark x1="30139" y1="9337" x2="46274" y2="16216"/>
                              <a14:foregroundMark x1="46274" y1="17609" x2="54464" y2="23014"/>
                              <a14:foregroundMark x1="56921" y1="29894" x2="69533" y2="34316"/>
                              <a14:foregroundMark x1="69861" y1="35627" x2="69533" y2="63554"/>
                              <a14:foregroundMark x1="68223" y1="62735" x2="70352" y2="43325"/>
                              <a14:foregroundMark x1="71171" y1="38084" x2="71990" y2="51515"/>
                              <a14:foregroundMark x1="66830" y1="41360" x2="67649" y2="52334"/>
                              <a14:foregroundMark x1="68468" y1="43571" x2="48485" y2="34562"/>
                              <a14:foregroundMark x1="69533" y1="48239" x2="62408" y2="37592"/>
                              <a14:foregroundMark x1="63554" y1="38657" x2="66257" y2="47174"/>
                              <a14:foregroundMark x1="53153" y1="19492" x2="54464" y2="23014"/>
                              <a14:foregroundMark x1="27109" y1="8272" x2="29566" y2="50942"/>
                              <a14:foregroundMark x1="31777" y1="40868" x2="30631" y2="20066"/>
                              <a14:foregroundMark x1="28174" y1="8845" x2="29566" y2="42506"/>
                              <a14:foregroundMark x1="36691" y1="46847" x2="42424" y2="48485"/>
                              <a14:foregroundMark x1="45455" y1="56429" x2="46519" y2="60033"/>
                              <a14:foregroundMark x1="49877" y1="44144" x2="58886" y2="65766"/>
                              <a14:foregroundMark x1="44799" y1="56429" x2="44881" y2="52252"/>
                              <a14:foregroundMark x1="64046" y1="38903" x2="62326" y2="45127"/>
                              <a14:foregroundMark x1="65684" y1="38002" x2="63964" y2="43735"/>
                              <a14:foregroundMark x1="62981" y1="38084" x2="63554" y2="41687"/>
                              <a14:foregroundMark x1="64619" y1="37838" x2="62162" y2="40295"/>
                              <a14:foregroundMark x1="64373" y1="38084" x2="65192" y2="44554"/>
                              <a14:foregroundMark x1="62735" y1="38903" x2="66257" y2="41360"/>
                              <a14:foregroundMark x1="66011" y1="45373" x2="69124" y2="50696"/>
                              <a14:foregroundMark x1="67813" y1="44963" x2="69042" y2="50123"/>
                              <a14:foregroundMark x1="69042" y1="44554" x2="69533" y2="50041"/>
                              <a14:foregroundMark x1="69451" y1="44308" x2="69861" y2="50041"/>
                              <a14:foregroundMark x1="69861" y1="45946" x2="69943" y2="51843"/>
                              <a14:foregroundMark x1="69697" y1="45536" x2="69861" y2="51515"/>
                              <a14:foregroundMark x1="69861" y1="46192" x2="70516" y2="49877"/>
                              <a14:foregroundMark x1="71499" y1="51351" x2="66011" y2="47830"/>
                              <a14:foregroundMark x1="64865" y1="38657" x2="62408" y2="41360"/>
                              <a14:foregroundMark x1="61753" y1="38247" x2="64373" y2="41933"/>
                              <a14:foregroundMark x1="59951" y1="38411" x2="66011" y2="41278"/>
                              <a14:foregroundMark x1="65684" y1="37265" x2="63964" y2="41360"/>
                              <a14:foregroundMark x1="59541" y1="37428" x2="61179" y2="42506"/>
                              <a14:foregroundMark x1="61753" y1="38411" x2="64373" y2="43489"/>
                              <a14:foregroundMark x1="62735" y1="39230" x2="62981" y2="41933"/>
                              <a14:foregroundMark x1="61507" y1="37674" x2="62817" y2="43735"/>
                              <a14:foregroundMark x1="61998" y1="38084" x2="63145" y2="42097"/>
                              <a14:foregroundMark x1="61589" y1="38247" x2="63145" y2="42670"/>
                              <a14:foregroundMark x1="62408" y1="37428" x2="64046" y2="42916"/>
                              <a14:foregroundMark x1="62981" y1="37674" x2="65029" y2="43489"/>
                              <a14:foregroundMark x1="63145" y1="35790" x2="66093" y2="44144"/>
                              <a14:foregroundMark x1="64455" y1="37265" x2="66257" y2="45536"/>
                              <a14:foregroundMark x1="64373" y1="37838" x2="67240" y2="43079"/>
                              <a14:foregroundMark x1="62981" y1="38411" x2="62817" y2="43079"/>
                              <a14:foregroundMark x1="62817" y1="42097" x2="65192" y2="45536"/>
                              <a14:foregroundMark x1="28501" y1="26454" x2="29566" y2="42752"/>
                              <a14:foregroundMark x1="26863" y1="5815" x2="33170" y2="93939"/>
                              <a14:foregroundMark x1="27355" y1="4996" x2="27109" y2="8026"/>
                              <a14:foregroundMark x1="61916" y1="36773" x2="66749" y2="41769"/>
                              <a14:foregroundMark x1="65192" y1="34889" x2="67322" y2="46192"/>
                              <a14:foregroundMark x1="68468" y1="41032" x2="69206" y2="52334"/>
                              <a14:foregroundMark x1="70762" y1="46028" x2="70188" y2="51761"/>
                              <a14:foregroundMark x1="71335" y1="47174" x2="69042" y2="52170"/>
                              <a14:foregroundMark x1="71744" y1="51188" x2="65438" y2="48157"/>
                              <a14:foregroundMark x1="67158" y1="47748" x2="70188" y2="49877"/>
                              <a14:foregroundMark x1="71581" y1="52334" x2="62326" y2="36036"/>
                              <a14:foregroundMark x1="62572" y1="35299" x2="66339" y2="40049"/>
                              <a14:foregroundMark x1="64455" y1="35053" x2="65602" y2="41196"/>
                              <a14:foregroundMark x1="64619" y1="35872" x2="66175" y2="45045"/>
                              <a14:foregroundMark x1="62899" y1="38329" x2="65192" y2="44636"/>
                              <a14:foregroundMark x1="63145" y1="37183" x2="65029" y2="44308"/>
                              <a14:foregroundMark x1="62162" y1="37183" x2="67158" y2="46765"/>
                              <a14:foregroundMark x1="63309" y1="35463" x2="68059" y2="52334"/>
                              <a14:foregroundMark x1="65192" y1="40868" x2="70434" y2="50450"/>
                              <a14:foregroundMark x1="68059" y1="41769" x2="69451" y2="50205"/>
                              <a14:foregroundMark x1="67158" y1="41605" x2="68468" y2="52744"/>
                              <a14:foregroundMark x1="68468" y1="47174" x2="69861" y2="54218"/>
                              <a14:foregroundMark x1="68059" y1="44881" x2="69451" y2="53481"/>
                              <a14:foregroundMark x1="69206" y1="45618" x2="70434" y2="55201"/>
                              <a14:foregroundMark x1="68632" y1="45618" x2="70598" y2="54054"/>
                              <a14:foregroundMark x1="69861" y1="47748" x2="69861" y2="53317"/>
                              <a14:foregroundMark x1="69861" y1="46765" x2="69861" y2="51351"/>
                              <a14:foregroundMark x1="70598" y1="45618" x2="70598" y2="52170"/>
                              <a14:foregroundMark x1="70598" y1="48894" x2="71007" y2="53645"/>
                              <a14:foregroundMark x1="70434" y1="45455" x2="70434" y2="49304"/>
                              <a14:foregroundMark x1="70434" y1="46355" x2="70434" y2="54218"/>
                              <a14:foregroundMark x1="70434" y1="46929" x2="70598" y2="52170"/>
                              <a14:foregroundMark x1="70598" y1="47338" x2="70598" y2="53890"/>
                              <a14:foregroundMark x1="70188" y1="44472" x2="70188" y2="52170"/>
                              <a14:foregroundMark x1="70188" y1="43898" x2="70762" y2="52744"/>
                              <a14:foregroundMark x1="70434" y1="47748" x2="70762" y2="53071"/>
                              <a14:foregroundMark x1="69861" y1="43161" x2="70025" y2="50450"/>
                              <a14:foregroundMark x1="66175" y1="40459" x2="67486" y2="48321"/>
                              <a14:foregroundMark x1="65192" y1="35872" x2="67895" y2="47174"/>
                              <a14:foregroundMark x1="63882" y1="36036" x2="66585" y2="44308"/>
                              <a14:foregroundMark x1="64292" y1="38903" x2="65602" y2="45209"/>
                              <a14:foregroundMark x1="63882" y1="38739" x2="65766" y2="45209"/>
                              <a14:foregroundMark x1="64046" y1="39066" x2="65192" y2="44308"/>
                              <a14:foregroundMark x1="63882" y1="41032" x2="65029" y2="45618"/>
                              <a14:foregroundMark x1="64292" y1="41605" x2="65602" y2="46929"/>
                              <a14:foregroundMark x1="70188" y1="46765" x2="70025" y2="53972"/>
                              <a14:foregroundMark x1="70352" y1="45700" x2="70352" y2="51843"/>
                              <a14:foregroundMark x1="70352" y1="43980" x2="69861" y2="52007"/>
                              <a14:foregroundMark x1="69533" y1="44308" x2="69124" y2="52334"/>
                              <a14:foregroundMark x1="68305" y1="48321" x2="68305" y2="53645"/>
                              <a14:foregroundMark x1="67895" y1="46028" x2="67731" y2="50942"/>
                              <a14:foregroundMark x1="67568" y1="47502" x2="67568" y2="53071"/>
                              <a14:foregroundMark x1="66912" y1="47093" x2="66912" y2="53071"/>
                              <a14:foregroundMark x1="66912" y1="48894" x2="66912" y2="54136"/>
                              <a14:foregroundMark x1="66912" y1="45864" x2="67240" y2="53399"/>
                              <a14:foregroundMark x1="67404" y1="46355" x2="68141" y2="53972"/>
                              <a14:foregroundMark x1="68141" y1="47420" x2="69124" y2="54791"/>
                              <a14:foregroundMark x1="70025" y1="44308" x2="70188" y2="53071"/>
                              <a14:foregroundMark x1="71253" y1="43407" x2="71253" y2="50287"/>
                              <a14:foregroundMark x1="71253" y1="47256" x2="71253" y2="55528"/>
                              <a14:foregroundMark x1="71826" y1="45536" x2="71826" y2="52907"/>
                              <a14:foregroundMark x1="71826" y1="47093" x2="71826" y2="52580"/>
                              <a14:foregroundMark x1="71663" y1="45536" x2="71663" y2="52580"/>
                              <a14:foregroundMark x1="71663" y1="46028" x2="70925" y2="53563"/>
                              <a14:foregroundMark x1="70925" y1="46765" x2="70925" y2="52907"/>
                              <a14:foregroundMark x1="70925" y1="43898" x2="70598" y2="53235"/>
                              <a14:foregroundMark x1="70598" y1="48321" x2="70352" y2="53071"/>
                              <a14:foregroundMark x1="70188" y1="47256" x2="70352" y2="53972"/>
                              <a14:foregroundMark x1="70352" y1="46601" x2="70352" y2="54136"/>
                              <a14:foregroundMark x1="70352" y1="45700" x2="70352" y2="50614"/>
                              <a14:foregroundMark x1="70352" y1="47093" x2="70352" y2="53071"/>
                              <a14:foregroundMark x1="70352" y1="47502" x2="70188" y2="54300"/>
                              <a14:foregroundMark x1="69369" y1="46028" x2="69206" y2="50614"/>
                              <a14:foregroundMark x1="69206" y1="47666" x2="69206" y2="52416"/>
                              <a14:foregroundMark x1="69206" y1="44963" x2="69206" y2="49713"/>
                              <a14:foregroundMark x1="69206" y1="45536" x2="68960" y2="49959"/>
                              <a14:foregroundMark x1="68960" y1="45209" x2="68305" y2="53563"/>
                              <a14:foregroundMark x1="67731" y1="48731" x2="67731" y2="54464"/>
                              <a14:foregroundMark x1="66912" y1="47093" x2="66912" y2="52334"/>
                              <a14:foregroundMark x1="68059" y1="46192" x2="68468" y2="52334"/>
                              <a14:foregroundMark x1="69369" y1="48321" x2="69861" y2="52580"/>
                              <a14:foregroundMark x1="70598" y1="47256" x2="70925" y2="52907"/>
                              <a14:foregroundMark x1="70925" y1="49386" x2="71417" y2="55528"/>
                              <a14:foregroundMark x1="66667" y1="39885" x2="66667" y2="43079"/>
                              <a14:foregroundMark x1="63882" y1="36364" x2="63882" y2="44144"/>
                              <a14:foregroundMark x1="27518" y1="8108" x2="28583" y2="27518"/>
                              <a14:foregroundMark x1="27846" y1="9091" x2="27928" y2="15889"/>
                              <a14:foregroundMark x1="28256" y1="9091" x2="27928" y2="15233"/>
                              <a14:foregroundMark x1="27928" y1="9582" x2="27928" y2="15315"/>
                              <a14:foregroundMark x1="27518" y1="8518" x2="28583" y2="33743"/>
                              <a14:foregroundMark x1="28010" y1="9500" x2="28256" y2="33170"/>
                              <a14:foregroundMark x1="29238" y1="17199" x2="29238" y2="27027"/>
                              <a14:foregroundMark x1="28829" y1="20147" x2="28665" y2="29484"/>
                              <a14:foregroundMark x1="28665" y1="18509" x2="28665" y2="29975"/>
                              <a14:foregroundMark x1="28419" y1="18591" x2="28337" y2="29730"/>
                              <a14:foregroundMark x1="28256" y1="16462" x2="28256" y2="25471"/>
                              <a14:foregroundMark x1="27437" y1="9173" x2="27437" y2="20147"/>
                              <a14:foregroundMark x1="28010" y1="9337" x2="28337" y2="26454"/>
                              <a14:foregroundMark x1="28665" y1="8681" x2="28665" y2="17690"/>
                              <a14:foregroundMark x1="27928" y1="9582" x2="27928" y2="16871"/>
                              <a14:foregroundMark x1="27928" y1="10074" x2="27928" y2="16380"/>
                              <a14:foregroundMark x1="27928" y1="9910" x2="28092" y2="16953"/>
                              <a14:foregroundMark x1="27518" y1="10319" x2="28993" y2="23260"/>
                              <a14:foregroundMark x1="27764" y1="16462" x2="28092" y2="24652"/>
                              <a14:foregroundMark x1="27928" y1="18755" x2="27928" y2="22113"/>
                              <a14:foregroundMark x1="27682" y1="19165" x2="28010" y2="23915"/>
                              <a14:foregroundMark x1="29238" y1="36773" x2="28911" y2="43571"/>
                              <a14:foregroundMark x1="28829" y1="37183" x2="28829" y2="41769"/>
                              <a14:foregroundMark x1="28501" y1="36691" x2="28665" y2="40704"/>
                              <a14:foregroundMark x1="28665" y1="34562" x2="29566" y2="42015"/>
                              <a14:foregroundMark x1="29566" y1="33415" x2="30221" y2="41114"/>
                              <a14:foregroundMark x1="30221" y1="32187" x2="30631" y2="40459"/>
                              <a14:foregroundMark x1="30631" y1="26699" x2="30631" y2="33989"/>
                              <a14:foregroundMark x1="29484" y1="26699" x2="29484" y2="34808"/>
                              <a14:foregroundMark x1="28993" y1="24980" x2="29075" y2="33088"/>
                              <a14:foregroundMark x1="28501" y1="23833" x2="28501" y2="32596"/>
                              <a14:foregroundMark x1="28501" y1="23260" x2="29075" y2="33661"/>
                              <a14:foregroundMark x1="28419" y1="22932" x2="28419" y2="29975"/>
                              <a14:foregroundMark x1="28419" y1="21048" x2="28665" y2="31695"/>
                              <a14:foregroundMark x1="27928" y1="24161" x2="28419" y2="33907"/>
                              <a14:foregroundMark x1="28419" y1="24324" x2="30303" y2="36937"/>
                              <a14:backgroundMark x1="26044" y1="32596" x2="27764" y2="70844"/>
                              <a14:backgroundMark x1="33661" y1="54300" x2="36118" y2="74283"/>
                              <a14:backgroundMark x1="30958" y1="4423" x2="55610" y2="12940"/>
                              <a14:backgroundMark x1="51515" y1="11548" x2="67322" y2="26044"/>
                              <a14:backgroundMark x1="61916" y1="27191" x2="71744" y2="26618"/>
                              <a14:backgroundMark x1="69533" y1="6388" x2="71744" y2="19247"/>
                              <a14:backgroundMark x1="75020" y1="32924" x2="74201" y2="94267"/>
                              <a14:backgroundMark x1="70925" y1="92056" x2="38575" y2="91237"/>
                              <a14:backgroundMark x1="32023" y1="94758" x2="26044" y2="7699"/>
                              <a14:backgroundMark x1="31450" y1="53972" x2="34480" y2="93694"/>
                              <a14:backgroundMark x1="38575" y1="94758" x2="59132" y2="95086"/>
                              <a14:backgroundMark x1="37265" y1="58067" x2="45209" y2="80835"/>
                              <a14:backgroundMark x1="43243" y1="71007" x2="67649" y2="81081"/>
                              <a14:backgroundMark x1="70106" y1="73464" x2="40213" y2="84685"/>
                            </a14:backgroundRemoval>
                          </a14:imgEffect>
                        </a14:imgLayer>
                      </a14:imgProps>
                    </a:ext>
                    <a:ext uri="{28A0092B-C50C-407E-A947-70E740481C1C}">
                      <a14:useLocalDpi xmlns:a14="http://schemas.microsoft.com/office/drawing/2010/main"/>
                    </a:ext>
                  </a:extLst>
                </a:blip>
                <a:srcRect l="20048" r="23612"/>
                <a:stretch/>
              </p:blipFill>
              <p:spPr bwMode="auto">
                <a:xfrm>
                  <a:off x="-84753" y="2896722"/>
                  <a:ext cx="2238173" cy="3972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3"/>
              <p:cNvPicPr>
                <a:picLocks noChangeAspect="1" noChangeArrowheads="1"/>
              </p:cNvPicPr>
              <p:nvPr/>
            </p:nvPicPr>
            <p:blipFill rotWithShape="1">
              <a:blip r:embed="rId8" cstate="email">
                <a:clrChange>
                  <a:clrFrom>
                    <a:srgbClr val="CBC9CC"/>
                  </a:clrFrom>
                  <a:clrTo>
                    <a:srgbClr val="CBC9CC">
                      <a:alpha val="0"/>
                    </a:srgbClr>
                  </a:clrTo>
                </a:clrChange>
                <a:extLst>
                  <a:ext uri="{BEBA8EAE-BF5A-486C-A8C5-ECC9F3942E4B}">
                    <a14:imgProps xmlns:a14="http://schemas.microsoft.com/office/drawing/2010/main">
                      <a14:imgLayer r:embed="rId9">
                        <a14:imgEffect>
                          <a14:backgroundRemoval t="2439" b="97073" l="9016" r="67213"/>
                        </a14:imgEffect>
                      </a14:imgLayer>
                    </a14:imgProps>
                  </a:ext>
                  <a:ext uri="{28A0092B-C50C-407E-A947-70E740481C1C}">
                    <a14:useLocalDpi xmlns:a14="http://schemas.microsoft.com/office/drawing/2010/main"/>
                  </a:ext>
                </a:extLst>
              </a:blip>
              <a:srcRect/>
              <a:stretch/>
            </p:blipFill>
            <p:spPr bwMode="auto">
              <a:xfrm>
                <a:off x="100462" y="5057191"/>
                <a:ext cx="1150930" cy="193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9562561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q"/>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001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bjective Layout">
    <p:spTree>
      <p:nvGrpSpPr>
        <p:cNvPr id="1" name=""/>
        <p:cNvGrpSpPr/>
        <p:nvPr/>
      </p:nvGrpSpPr>
      <p:grpSpPr>
        <a:xfrm>
          <a:off x="0" y="0"/>
          <a:ext cx="0" cy="0"/>
          <a:chOff x="0" y="0"/>
          <a:chExt cx="0" cy="0"/>
        </a:xfrm>
      </p:grpSpPr>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2436812" y="1066800"/>
            <a:ext cx="9142571" cy="5257800"/>
          </a:xfrm>
        </p:spPr>
        <p:txBody>
          <a:bodyPr>
            <a:normAutofit/>
          </a:bodyPr>
          <a:lstStyle>
            <a:lvl1pPr marL="342900" indent="-342900">
              <a:buClr>
                <a:srgbClr val="FF5A33"/>
              </a:buClr>
              <a:buFont typeface="Wingdings" pitchFamily="2" charset="2"/>
              <a:buChar char="¤"/>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pic>
        <p:nvPicPr>
          <p:cNvPr id="10" name="Picture 2" descr="D:\Pictures\PNG\present.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03212" y="1501139"/>
            <a:ext cx="2318714" cy="535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612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Layout">
    <p:spTree>
      <p:nvGrpSpPr>
        <p:cNvPr id="1" name=""/>
        <p:cNvGrpSpPr/>
        <p:nvPr/>
      </p:nvGrpSpPr>
      <p:grpSpPr>
        <a:xfrm>
          <a:off x="0" y="0"/>
          <a:ext cx="0" cy="0"/>
          <a:chOff x="0" y="0"/>
          <a:chExt cx="0" cy="0"/>
        </a:xfrm>
      </p:grpSpPr>
      <p:pic>
        <p:nvPicPr>
          <p:cNvPr id="10" name="Picture 2" descr="D:\Pictures\PNG\presen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flipH="1">
            <a:off x="9900340" y="1501140"/>
            <a:ext cx="2318714" cy="5356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amp;"/>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067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ummary Layout">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371012" y="914400"/>
            <a:ext cx="1842993"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Pictures\PNG\present.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flipH="1">
            <a:off x="9900340" y="1501140"/>
            <a:ext cx="2318714" cy="5356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þ"/>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4183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4" y="4406902"/>
            <a:ext cx="10360501" cy="1362075"/>
          </a:xfrm>
        </p:spPr>
        <p:txBody>
          <a:bodyPr anchor="t">
            <a:normAutofit/>
          </a:bodyPr>
          <a:lstStyle>
            <a:lvl1pPr algn="ctr">
              <a:defRPr sz="3200" b="1" cap="all" spc="0" baseline="0">
                <a:ln w="18000">
                  <a:solidFill>
                    <a:schemeClr val="accent2">
                      <a:satMod val="140000"/>
                    </a:schemeClr>
                  </a:solidFill>
                  <a:prstDash val="solid"/>
                  <a:miter lim="800000"/>
                </a:ln>
                <a:noFill/>
                <a:effectLst>
                  <a:outerShdw blurRad="25500" dist="23000" dir="7020000" algn="tl">
                    <a:srgbClr val="000000">
                      <a:alpha val="50000"/>
                    </a:srgbClr>
                  </a:outerShdw>
                </a:effectLst>
              </a:defRPr>
            </a:lvl1pPr>
          </a:lstStyle>
          <a:p>
            <a:r>
              <a:rPr lang="en-US" dirty="0"/>
              <a:t>Click to edit Master title style</a:t>
            </a:r>
          </a:p>
        </p:txBody>
      </p:sp>
      <p:sp>
        <p:nvSpPr>
          <p:cNvPr id="4" name="Date Placeholder 3"/>
          <p:cNvSpPr>
            <a:spLocks noGrp="1"/>
          </p:cNvSpPr>
          <p:nvPr>
            <p:ph type="dt" sz="half" idx="10"/>
          </p:nvPr>
        </p:nvSpPr>
        <p:spPr/>
        <p:txBody>
          <a:bodyPr/>
          <a:lstStyle/>
          <a:p>
            <a:fld id="{BD61BFD7-1BFB-4165-B6C8-93BD150BB7E4}" type="datetimeFigureOut">
              <a:rPr lang="en-US" smtClean="0"/>
              <a:t>9/18/20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25246" y="1219202"/>
            <a:ext cx="2138334" cy="3029373"/>
          </a:xfrm>
          <a:prstGeom prst="rect">
            <a:avLst/>
          </a:prstGeom>
        </p:spPr>
      </p:pic>
    </p:spTree>
    <p:extLst>
      <p:ext uri="{BB962C8B-B14F-4D97-AF65-F5344CB8AC3E}">
        <p14:creationId xmlns:p14="http://schemas.microsoft.com/office/powerpoint/2010/main" val="20828401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1015" y="3581400"/>
            <a:ext cx="10969942"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D61BFD7-1BFB-4165-B6C8-93BD150BB7E4}" type="datetimeFigureOut">
              <a:rPr lang="en-US" smtClean="0"/>
              <a:t>9/18/20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pic>
        <p:nvPicPr>
          <p:cNvPr id="5122" name="Picture 2" descr="Image result for Dem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4723" y="1295400"/>
            <a:ext cx="614808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6903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990601"/>
            <a:ext cx="5383397" cy="5135564"/>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7" y="990601"/>
            <a:ext cx="5383397" cy="5135564"/>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D61BFD7-1BFB-4165-B6C8-93BD150BB7E4}" type="datetimeFigureOut">
              <a:rPr lang="en-US" smtClean="0"/>
              <a:t>9/18/20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10" name="Straight Connector 9"/>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2742486" y="274638"/>
            <a:ext cx="8836898" cy="492886"/>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3715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2" y="914400"/>
            <a:ext cx="5385515" cy="639762"/>
          </a:xfrm>
        </p:spPr>
        <p:txBody>
          <a:bodyPr anchor="b"/>
          <a:lstStyle>
            <a:lvl1pPr marL="0" indent="0">
              <a:buNone/>
              <a:defRPr sz="2400" b="1" cap="small" baseline="0">
                <a:solidFill>
                  <a:srgbClr val="FF3300"/>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442" y="1600201"/>
            <a:ext cx="5385515" cy="4525963"/>
          </a:xfrm>
        </p:spPr>
        <p:txBody>
          <a:bodyPr/>
          <a:lstStyle>
            <a:lvl1pPr marL="342900" indent="-342900">
              <a:buClr>
                <a:srgbClr val="FF3300"/>
              </a:buClr>
              <a:buFont typeface="Wingdings" pitchFamily="2" charset="2"/>
              <a:buChar char="v"/>
              <a:defRPr sz="2400"/>
            </a:lvl1pPr>
            <a:lvl2pPr marL="742950" indent="-285750">
              <a:buClr>
                <a:srgbClr val="FF3300"/>
              </a:buClr>
              <a:buFont typeface="Wingdings" pitchFamily="2" charset="2"/>
              <a:buChar char="Ø"/>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1755" y="914400"/>
            <a:ext cx="5387630" cy="639762"/>
          </a:xfrm>
        </p:spPr>
        <p:txBody>
          <a:bodyPr anchor="b"/>
          <a:lstStyle>
            <a:lvl1pPr marL="0" indent="0">
              <a:buNone/>
              <a:defRPr sz="2400" b="1" cap="small" baseline="0">
                <a:solidFill>
                  <a:srgbClr val="FF3300"/>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5" y="1600201"/>
            <a:ext cx="5387630" cy="4525963"/>
          </a:xfrm>
        </p:spPr>
        <p:txBody>
          <a:bodyPr/>
          <a:lstStyle>
            <a:lvl1pPr marL="342900" indent="-342900">
              <a:buClr>
                <a:srgbClr val="FF3300"/>
              </a:buClr>
              <a:buFont typeface="Wingdings" pitchFamily="2" charset="2"/>
              <a:buChar char="v"/>
              <a:defRPr sz="2400"/>
            </a:lvl1pPr>
            <a:lvl2pPr marL="742950" indent="-285750">
              <a:buClr>
                <a:srgbClr val="FF3300"/>
              </a:buClr>
              <a:buFont typeface="Wingdings" pitchFamily="2" charset="2"/>
              <a:buChar char="Ø"/>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D61BFD7-1BFB-4165-B6C8-93BD150BB7E4}" type="datetimeFigureOut">
              <a:rPr lang="en-US" smtClean="0"/>
              <a:t>9/18/20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ACEE26-D979-411F-B229-D9F26BAEDF07}" type="slidenum">
              <a:rPr lang="en-US" smtClean="0"/>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12" name="Straight Connector 11"/>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2742486" y="274638"/>
            <a:ext cx="8836898" cy="563562"/>
          </a:xfrm>
        </p:spPr>
        <p:txBody>
          <a:bodyPr>
            <a:norm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304542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38"/>
            <a:ext cx="1096994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2" y="1600202"/>
            <a:ext cx="1096994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2"/>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1BFD7-1BFB-4165-B6C8-93BD150BB7E4}" type="datetimeFigureOut">
              <a:rPr lang="en-US" smtClean="0"/>
              <a:t>9/18/20</a:t>
            </a:fld>
            <a:endParaRPr lang="en-US"/>
          </a:p>
        </p:txBody>
      </p:sp>
      <p:sp>
        <p:nvSpPr>
          <p:cNvPr id="5" name="Footer Placeholder 4"/>
          <p:cNvSpPr>
            <a:spLocks noGrp="1"/>
          </p:cNvSpPr>
          <p:nvPr>
            <p:ph type="ftr" sz="quarter" idx="3"/>
          </p:nvPr>
        </p:nvSpPr>
        <p:spPr>
          <a:xfrm>
            <a:off x="4164516" y="6356352"/>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2"/>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CEE26-D979-411F-B229-D9F26BAEDF07}" type="slidenum">
              <a:rPr lang="en-US" smtClean="0"/>
              <a:t>‹#›</a:t>
            </a:fld>
            <a:endParaRPr lang="en-US"/>
          </a:p>
        </p:txBody>
      </p:sp>
    </p:spTree>
    <p:extLst>
      <p:ext uri="{BB962C8B-B14F-4D97-AF65-F5344CB8AC3E}">
        <p14:creationId xmlns:p14="http://schemas.microsoft.com/office/powerpoint/2010/main" val="23239189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85" r:id="rId3"/>
    <p:sldLayoutId id="2147483686" r:id="rId4"/>
    <p:sldLayoutId id="2147483687" r:id="rId5"/>
    <p:sldLayoutId id="2147483673" r:id="rId6"/>
    <p:sldLayoutId id="2147483688" r:id="rId7"/>
    <p:sldLayoutId id="2147483674" r:id="rId8"/>
    <p:sldLayoutId id="2147483675" r:id="rId9"/>
    <p:sldLayoutId id="2147483677" r:id="rId10"/>
    <p:sldLayoutId id="2147483678" r:id="rId11"/>
    <p:sldLayoutId id="2147483679" r:id="rId12"/>
    <p:sldLayoutId id="2147483680" r:id="rId13"/>
    <p:sldLayoutId id="2147483681" r:id="rId14"/>
    <p:sldLayoutId id="2147483682" r:id="rId15"/>
    <p:sldLayoutId id="2147483689" r:id="rId16"/>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es6console.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Lập</a:t>
            </a:r>
            <a:r>
              <a:rPr lang="en-US" dirty="0"/>
              <a:t> </a:t>
            </a:r>
            <a:r>
              <a:rPr lang="en-US" dirty="0" err="1"/>
              <a:t>trình</a:t>
            </a:r>
            <a:r>
              <a:rPr lang="en-US" dirty="0"/>
              <a:t> ECMAScript</a:t>
            </a:r>
          </a:p>
        </p:txBody>
      </p:sp>
      <p:sp>
        <p:nvSpPr>
          <p:cNvPr id="3" name="Subtitle 2"/>
          <p:cNvSpPr>
            <a:spLocks noGrp="1"/>
          </p:cNvSpPr>
          <p:nvPr>
            <p:ph type="subTitle" idx="1"/>
          </p:nvPr>
        </p:nvSpPr>
        <p:spPr>
          <a:xfrm>
            <a:off x="4567032" y="4876800"/>
            <a:ext cx="7255063" cy="990600"/>
          </a:xfrm>
        </p:spPr>
        <p:txBody>
          <a:bodyPr/>
          <a:lstStyle/>
          <a:p>
            <a:r>
              <a:rPr lang="en-US" dirty="0" err="1"/>
              <a:t>Giới</a:t>
            </a:r>
            <a:r>
              <a:rPr lang="en-US" dirty="0"/>
              <a:t> </a:t>
            </a:r>
            <a:r>
              <a:rPr lang="en-US" dirty="0" err="1"/>
              <a:t>thiệu</a:t>
            </a:r>
            <a:r>
              <a:rPr lang="en-US" dirty="0"/>
              <a:t> </a:t>
            </a:r>
            <a:r>
              <a:rPr lang="en-US" dirty="0" err="1"/>
              <a:t>môn</a:t>
            </a:r>
            <a:r>
              <a:rPr lang="en-US" dirty="0"/>
              <a:t> </a:t>
            </a:r>
            <a:r>
              <a:rPr lang="en-US" dirty="0" err="1"/>
              <a:t>học</a:t>
            </a:r>
            <a:endParaRPr lang="en-US" dirty="0"/>
          </a:p>
        </p:txBody>
      </p:sp>
      <p:cxnSp>
        <p:nvCxnSpPr>
          <p:cNvPr id="4" name="Straight Connector 3"/>
          <p:cNvCxnSpPr/>
          <p:nvPr/>
        </p:nvCxnSpPr>
        <p:spPr>
          <a:xfrm>
            <a:off x="4681585" y="4800600"/>
            <a:ext cx="7469056"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58633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Lý</a:t>
            </a:r>
            <a:r>
              <a:rPr lang="en-US" dirty="0"/>
              <a:t> do </a:t>
            </a:r>
            <a:r>
              <a:rPr lang="en-US" dirty="0" err="1"/>
              <a:t>nên</a:t>
            </a:r>
            <a:r>
              <a:rPr lang="en-US" dirty="0"/>
              <a:t> </a:t>
            </a:r>
            <a:r>
              <a:rPr lang="en-US" dirty="0" err="1"/>
              <a:t>học</a:t>
            </a:r>
            <a:r>
              <a:rPr lang="en-US" dirty="0"/>
              <a:t> es6</a:t>
            </a:r>
          </a:p>
        </p:txBody>
      </p:sp>
      <p:sp>
        <p:nvSpPr>
          <p:cNvPr id="6" name="Content Placeholder 3"/>
          <p:cNvSpPr>
            <a:spLocks noGrp="1"/>
          </p:cNvSpPr>
          <p:nvPr>
            <p:ph idx="1"/>
          </p:nvPr>
        </p:nvSpPr>
        <p:spPr>
          <a:xfrm>
            <a:off x="609442" y="1066800"/>
            <a:ext cx="10971370" cy="5257800"/>
          </a:xfrm>
        </p:spPr>
        <p:txBody>
          <a:bodyPr/>
          <a:lstStyle/>
          <a:p>
            <a:r>
              <a:rPr lang="en-US" dirty="0" err="1"/>
              <a:t>Mức</a:t>
            </a:r>
            <a:r>
              <a:rPr lang="en-US" dirty="0"/>
              <a:t> </a:t>
            </a:r>
            <a:r>
              <a:rPr lang="en-US" dirty="0" err="1"/>
              <a:t>độ</a:t>
            </a:r>
            <a:r>
              <a:rPr lang="en-US" dirty="0"/>
              <a:t> </a:t>
            </a:r>
            <a:r>
              <a:rPr lang="en-US" dirty="0" err="1"/>
              <a:t>phổ</a:t>
            </a:r>
            <a:r>
              <a:rPr lang="en-US" dirty="0"/>
              <a:t> </a:t>
            </a:r>
            <a:r>
              <a:rPr lang="en-US" dirty="0" err="1"/>
              <a:t>biến</a:t>
            </a:r>
            <a:r>
              <a:rPr lang="en-US" dirty="0"/>
              <a:t> </a:t>
            </a:r>
            <a:r>
              <a:rPr lang="en-US" dirty="0" err="1"/>
              <a:t>của</a:t>
            </a:r>
            <a:r>
              <a:rPr lang="en-US" dirty="0"/>
              <a:t> ES6 </a:t>
            </a:r>
            <a:r>
              <a:rPr lang="en-US" dirty="0" err="1"/>
              <a:t>trong</a:t>
            </a:r>
            <a:r>
              <a:rPr lang="en-US" dirty="0"/>
              <a:t> </a:t>
            </a:r>
            <a:r>
              <a:rPr lang="en-US" dirty="0" err="1"/>
              <a:t>lập</a:t>
            </a:r>
            <a:r>
              <a:rPr lang="en-US" dirty="0"/>
              <a:t> </a:t>
            </a:r>
            <a:r>
              <a:rPr lang="en-US" dirty="0" err="1"/>
              <a:t>trình</a:t>
            </a:r>
            <a:r>
              <a:rPr lang="en-US" dirty="0"/>
              <a:t> </a:t>
            </a:r>
            <a:r>
              <a:rPr lang="en-US" dirty="0" err="1"/>
              <a:t>Javascript</a:t>
            </a:r>
            <a:endParaRPr lang="en-US" dirty="0"/>
          </a:p>
        </p:txBody>
      </p:sp>
      <p:pic>
        <p:nvPicPr>
          <p:cNvPr id="4" name="Picture 3" descr="A screenshot of a cell phone screen with text&#10;&#10;Description automatically generated">
            <a:extLst>
              <a:ext uri="{FF2B5EF4-FFF2-40B4-BE49-F238E27FC236}">
                <a16:creationId xmlns:a16="http://schemas.microsoft.com/office/drawing/2014/main" id="{71B4806E-901A-2E4E-8CC4-69D22614E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27" y="2226983"/>
            <a:ext cx="10971370" cy="3564217"/>
          </a:xfrm>
          <a:prstGeom prst="rect">
            <a:avLst/>
          </a:prstGeom>
        </p:spPr>
      </p:pic>
    </p:spTree>
    <p:extLst>
      <p:ext uri="{BB962C8B-B14F-4D97-AF65-F5344CB8AC3E}">
        <p14:creationId xmlns:p14="http://schemas.microsoft.com/office/powerpoint/2010/main" val="23111721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Lý</a:t>
            </a:r>
            <a:r>
              <a:rPr lang="en-US" dirty="0"/>
              <a:t> do </a:t>
            </a:r>
            <a:r>
              <a:rPr lang="en-US" dirty="0" err="1"/>
              <a:t>nên</a:t>
            </a:r>
            <a:r>
              <a:rPr lang="en-US" dirty="0"/>
              <a:t> </a:t>
            </a:r>
            <a:r>
              <a:rPr lang="en-US" dirty="0" err="1"/>
              <a:t>học</a:t>
            </a:r>
            <a:r>
              <a:rPr lang="en-US" dirty="0"/>
              <a:t> es6</a:t>
            </a:r>
          </a:p>
        </p:txBody>
      </p:sp>
      <p:sp>
        <p:nvSpPr>
          <p:cNvPr id="6" name="Content Placeholder 3"/>
          <p:cNvSpPr>
            <a:spLocks noGrp="1"/>
          </p:cNvSpPr>
          <p:nvPr>
            <p:ph idx="1"/>
          </p:nvPr>
        </p:nvSpPr>
        <p:spPr>
          <a:xfrm>
            <a:off x="609442" y="1066800"/>
            <a:ext cx="10971370" cy="5257800"/>
          </a:xfrm>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A2F46DCE-D5C8-C843-A53E-A5599177E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82" y="1066800"/>
            <a:ext cx="10940301" cy="5456572"/>
          </a:xfrm>
          <a:prstGeom prst="rect">
            <a:avLst/>
          </a:prstGeom>
        </p:spPr>
      </p:pic>
    </p:spTree>
    <p:extLst>
      <p:ext uri="{BB962C8B-B14F-4D97-AF65-F5344CB8AC3E}">
        <p14:creationId xmlns:p14="http://schemas.microsoft.com/office/powerpoint/2010/main" val="30577732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Lý</a:t>
            </a:r>
            <a:r>
              <a:rPr lang="en-US" dirty="0"/>
              <a:t> do </a:t>
            </a:r>
            <a:r>
              <a:rPr lang="en-US" dirty="0" err="1"/>
              <a:t>nên</a:t>
            </a:r>
            <a:r>
              <a:rPr lang="en-US" dirty="0"/>
              <a:t> </a:t>
            </a:r>
            <a:r>
              <a:rPr lang="en-US" dirty="0" err="1"/>
              <a:t>học</a:t>
            </a:r>
            <a:r>
              <a:rPr lang="en-US" dirty="0"/>
              <a:t> es6</a:t>
            </a:r>
          </a:p>
        </p:txBody>
      </p:sp>
      <p:sp>
        <p:nvSpPr>
          <p:cNvPr id="6" name="Content Placeholder 3"/>
          <p:cNvSpPr>
            <a:spLocks noGrp="1"/>
          </p:cNvSpPr>
          <p:nvPr>
            <p:ph idx="1"/>
          </p:nvPr>
        </p:nvSpPr>
        <p:spPr>
          <a:xfrm>
            <a:off x="609442" y="1066800"/>
            <a:ext cx="10971370" cy="52578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Content Placeholder 8" descr="A screen shot of a parking lot&#10;&#10;Description automatically generated">
            <a:extLst>
              <a:ext uri="{FF2B5EF4-FFF2-40B4-BE49-F238E27FC236}">
                <a16:creationId xmlns:a16="http://schemas.microsoft.com/office/drawing/2014/main" id="{24E83FE1-9ED6-FD4E-A362-AE5DD970F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3" y="2362200"/>
            <a:ext cx="11055439" cy="4038600"/>
          </a:xfrm>
          <a:prstGeom prst="rect">
            <a:avLst/>
          </a:prstGeom>
        </p:spPr>
      </p:pic>
      <p:sp>
        <p:nvSpPr>
          <p:cNvPr id="5" name="Rectangle 4">
            <a:extLst>
              <a:ext uri="{FF2B5EF4-FFF2-40B4-BE49-F238E27FC236}">
                <a16:creationId xmlns:a16="http://schemas.microsoft.com/office/drawing/2014/main" id="{DE31D07D-2265-0A4E-9782-183EBFF7ADCF}"/>
              </a:ext>
            </a:extLst>
          </p:cNvPr>
          <p:cNvSpPr/>
          <p:nvPr/>
        </p:nvSpPr>
        <p:spPr>
          <a:xfrm>
            <a:off x="526802" y="1345168"/>
            <a:ext cx="5828840" cy="461665"/>
          </a:xfrm>
          <a:prstGeom prst="rect">
            <a:avLst/>
          </a:prstGeom>
        </p:spPr>
        <p:txBody>
          <a:bodyPr wrap="none">
            <a:spAutoFit/>
          </a:bodyPr>
          <a:lstStyle/>
          <a:p>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So </a:t>
            </a: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sánh</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 ES6 </a:t>
            </a: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với</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các</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ngôn</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ngữ</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 Script </a:t>
            </a: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khác</a:t>
            </a:r>
            <a:endParaRPr lang="en-US" sz="24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6757034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485" y="274638"/>
            <a:ext cx="8836899" cy="487362"/>
          </a:xfrm>
        </p:spPr>
        <p:txBody>
          <a:bodyPr anchor="ctr">
            <a:normAutofit/>
          </a:bodyPr>
          <a:lstStyle/>
          <a:p>
            <a:pPr>
              <a:lnSpc>
                <a:spcPct val="90000"/>
              </a:lnSpc>
            </a:pPr>
            <a:r>
              <a:rPr lang="en-US"/>
              <a:t>Trình duyệt hỗ trợ</a:t>
            </a:r>
          </a:p>
        </p:txBody>
      </p:sp>
      <p:graphicFrame>
        <p:nvGraphicFramePr>
          <p:cNvPr id="8" name="Content Placeholder 7">
            <a:extLst>
              <a:ext uri="{FF2B5EF4-FFF2-40B4-BE49-F238E27FC236}">
                <a16:creationId xmlns:a16="http://schemas.microsoft.com/office/drawing/2014/main" id="{A2BC6CB3-FC7C-9143-A663-F1E7018EE97E}"/>
              </a:ext>
            </a:extLst>
          </p:cNvPr>
          <p:cNvGraphicFramePr>
            <a:graphicFrameLocks noGrp="1"/>
          </p:cNvGraphicFramePr>
          <p:nvPr>
            <p:ph idx="1"/>
            <p:extLst>
              <p:ext uri="{D42A27DB-BD31-4B8C-83A1-F6EECF244321}">
                <p14:modId xmlns:p14="http://schemas.microsoft.com/office/powerpoint/2010/main" val="798152281"/>
              </p:ext>
            </p:extLst>
          </p:nvPr>
        </p:nvGraphicFramePr>
        <p:xfrm>
          <a:off x="609600" y="1143000"/>
          <a:ext cx="10969626" cy="4648203"/>
        </p:xfrm>
        <a:graphic>
          <a:graphicData uri="http://schemas.openxmlformats.org/drawingml/2006/table">
            <a:tbl>
              <a:tblPr firstRow="1" bandRow="1">
                <a:tableStyleId>{5C22544A-7EE6-4342-B048-85BDC9FD1C3A}</a:tableStyleId>
              </a:tblPr>
              <a:tblGrid>
                <a:gridCol w="5484813">
                  <a:extLst>
                    <a:ext uri="{9D8B030D-6E8A-4147-A177-3AD203B41FA5}">
                      <a16:colId xmlns:a16="http://schemas.microsoft.com/office/drawing/2014/main" val="260930988"/>
                    </a:ext>
                  </a:extLst>
                </a:gridCol>
                <a:gridCol w="5484813">
                  <a:extLst>
                    <a:ext uri="{9D8B030D-6E8A-4147-A177-3AD203B41FA5}">
                      <a16:colId xmlns:a16="http://schemas.microsoft.com/office/drawing/2014/main" val="243242183"/>
                    </a:ext>
                  </a:extLst>
                </a:gridCol>
              </a:tblGrid>
              <a:tr h="516467">
                <a:tc>
                  <a:txBody>
                    <a:bodyPr/>
                    <a:lstStyle/>
                    <a:p>
                      <a:r>
                        <a:rPr lang="en-US" dirty="0" err="1"/>
                        <a:t>Trình</a:t>
                      </a:r>
                      <a:r>
                        <a:rPr lang="en-US" dirty="0"/>
                        <a:t> </a:t>
                      </a:r>
                      <a:r>
                        <a:rPr lang="en-US" dirty="0" err="1"/>
                        <a:t>duyệt</a:t>
                      </a:r>
                      <a:endParaRPr lang="en-US" dirty="0"/>
                    </a:p>
                  </a:txBody>
                  <a:tcPr/>
                </a:tc>
                <a:tc>
                  <a:txBody>
                    <a:bodyPr/>
                    <a:lstStyle/>
                    <a:p>
                      <a:endParaRPr lang="en-US" dirty="0"/>
                    </a:p>
                  </a:txBody>
                  <a:tcPr/>
                </a:tc>
                <a:extLst>
                  <a:ext uri="{0D108BD9-81ED-4DB2-BD59-A6C34878D82A}">
                    <a16:rowId xmlns:a16="http://schemas.microsoft.com/office/drawing/2014/main" val="4057944153"/>
                  </a:ext>
                </a:extLst>
              </a:tr>
              <a:tr h="516467">
                <a:tc>
                  <a:txBody>
                    <a:bodyPr/>
                    <a:lstStyle/>
                    <a:p>
                      <a:r>
                        <a:rPr lang="en-US" dirty="0"/>
                        <a:t>Safari 10</a:t>
                      </a:r>
                    </a:p>
                  </a:txBody>
                  <a:tcPr/>
                </a:tc>
                <a:tc>
                  <a:txBody>
                    <a:bodyPr/>
                    <a:lstStyle/>
                    <a:p>
                      <a:r>
                        <a:rPr lang="en-US" dirty="0"/>
                        <a:t>100%</a:t>
                      </a:r>
                    </a:p>
                  </a:txBody>
                  <a:tcPr/>
                </a:tc>
                <a:extLst>
                  <a:ext uri="{0D108BD9-81ED-4DB2-BD59-A6C34878D82A}">
                    <a16:rowId xmlns:a16="http://schemas.microsoft.com/office/drawing/2014/main" val="2418589916"/>
                  </a:ext>
                </a:extLst>
              </a:tr>
              <a:tr h="516467">
                <a:tc>
                  <a:txBody>
                    <a:bodyPr/>
                    <a:lstStyle/>
                    <a:p>
                      <a:r>
                        <a:rPr lang="en-US" dirty="0"/>
                        <a:t>Safari 9</a:t>
                      </a:r>
                    </a:p>
                  </a:txBody>
                  <a:tcPr/>
                </a:tc>
                <a:tc>
                  <a:txBody>
                    <a:bodyPr/>
                    <a:lstStyle/>
                    <a:p>
                      <a:r>
                        <a:rPr lang="en-US" dirty="0"/>
                        <a:t>54%</a:t>
                      </a:r>
                    </a:p>
                  </a:txBody>
                  <a:tcPr/>
                </a:tc>
                <a:extLst>
                  <a:ext uri="{0D108BD9-81ED-4DB2-BD59-A6C34878D82A}">
                    <a16:rowId xmlns:a16="http://schemas.microsoft.com/office/drawing/2014/main" val="3438068191"/>
                  </a:ext>
                </a:extLst>
              </a:tr>
              <a:tr h="516467">
                <a:tc>
                  <a:txBody>
                    <a:bodyPr/>
                    <a:lstStyle/>
                    <a:p>
                      <a:r>
                        <a:rPr lang="en-US" dirty="0"/>
                        <a:t>Chrome 57</a:t>
                      </a:r>
                    </a:p>
                  </a:txBody>
                  <a:tcPr/>
                </a:tc>
                <a:tc>
                  <a:txBody>
                    <a:bodyPr/>
                    <a:lstStyle/>
                    <a:p>
                      <a:r>
                        <a:rPr lang="en-US" dirty="0"/>
                        <a:t>97%</a:t>
                      </a:r>
                    </a:p>
                  </a:txBody>
                  <a:tcPr/>
                </a:tc>
                <a:extLst>
                  <a:ext uri="{0D108BD9-81ED-4DB2-BD59-A6C34878D82A}">
                    <a16:rowId xmlns:a16="http://schemas.microsoft.com/office/drawing/2014/main" val="925138195"/>
                  </a:ext>
                </a:extLst>
              </a:tr>
              <a:tr h="516467">
                <a:tc>
                  <a:txBody>
                    <a:bodyPr/>
                    <a:lstStyle/>
                    <a:p>
                      <a:r>
                        <a:rPr lang="en-US" dirty="0"/>
                        <a:t>Firefox 52</a:t>
                      </a:r>
                    </a:p>
                  </a:txBody>
                  <a:tcPr/>
                </a:tc>
                <a:tc>
                  <a:txBody>
                    <a:bodyPr/>
                    <a:lstStyle/>
                    <a:p>
                      <a:r>
                        <a:rPr lang="en-US" dirty="0"/>
                        <a:t>94%</a:t>
                      </a:r>
                    </a:p>
                  </a:txBody>
                  <a:tcPr/>
                </a:tc>
                <a:extLst>
                  <a:ext uri="{0D108BD9-81ED-4DB2-BD59-A6C34878D82A}">
                    <a16:rowId xmlns:a16="http://schemas.microsoft.com/office/drawing/2014/main" val="3960568969"/>
                  </a:ext>
                </a:extLst>
              </a:tr>
              <a:tr h="516467">
                <a:tc>
                  <a:txBody>
                    <a:bodyPr/>
                    <a:lstStyle/>
                    <a:p>
                      <a:r>
                        <a:rPr lang="en-US" dirty="0"/>
                        <a:t>Edge 14</a:t>
                      </a:r>
                    </a:p>
                  </a:txBody>
                  <a:tcPr/>
                </a:tc>
                <a:tc>
                  <a:txBody>
                    <a:bodyPr/>
                    <a:lstStyle/>
                    <a:p>
                      <a:r>
                        <a:rPr lang="en-US" dirty="0"/>
                        <a:t>93%</a:t>
                      </a:r>
                    </a:p>
                  </a:txBody>
                  <a:tcPr/>
                </a:tc>
                <a:extLst>
                  <a:ext uri="{0D108BD9-81ED-4DB2-BD59-A6C34878D82A}">
                    <a16:rowId xmlns:a16="http://schemas.microsoft.com/office/drawing/2014/main" val="196474995"/>
                  </a:ext>
                </a:extLst>
              </a:tr>
              <a:tr h="516467">
                <a:tc>
                  <a:txBody>
                    <a:bodyPr/>
                    <a:lstStyle/>
                    <a:p>
                      <a:r>
                        <a:rPr lang="en-US" dirty="0"/>
                        <a:t>Internet Explorer 11</a:t>
                      </a:r>
                    </a:p>
                  </a:txBody>
                  <a:tcPr/>
                </a:tc>
                <a:tc>
                  <a:txBody>
                    <a:bodyPr/>
                    <a:lstStyle/>
                    <a:p>
                      <a:r>
                        <a:rPr lang="en-US" dirty="0"/>
                        <a:t>11%</a:t>
                      </a:r>
                    </a:p>
                  </a:txBody>
                  <a:tcPr/>
                </a:tc>
                <a:extLst>
                  <a:ext uri="{0D108BD9-81ED-4DB2-BD59-A6C34878D82A}">
                    <a16:rowId xmlns:a16="http://schemas.microsoft.com/office/drawing/2014/main" val="2948422950"/>
                  </a:ext>
                </a:extLst>
              </a:tr>
              <a:tr h="516467">
                <a:tc>
                  <a:txBody>
                    <a:bodyPr/>
                    <a:lstStyle/>
                    <a:p>
                      <a:r>
                        <a:rPr lang="en-US" dirty="0"/>
                        <a:t>iOS </a:t>
                      </a:r>
                      <a:r>
                        <a:rPr lang="en-US" dirty="0" err="1"/>
                        <a:t>WKWebView</a:t>
                      </a:r>
                      <a:r>
                        <a:rPr lang="en-US" dirty="0"/>
                        <a:t> 10</a:t>
                      </a:r>
                    </a:p>
                  </a:txBody>
                  <a:tcPr/>
                </a:tc>
                <a:tc>
                  <a:txBody>
                    <a:bodyPr/>
                    <a:lstStyle/>
                    <a:p>
                      <a:r>
                        <a:rPr lang="en-US" dirty="0"/>
                        <a:t>100%</a:t>
                      </a:r>
                    </a:p>
                  </a:txBody>
                  <a:tcPr/>
                </a:tc>
                <a:extLst>
                  <a:ext uri="{0D108BD9-81ED-4DB2-BD59-A6C34878D82A}">
                    <a16:rowId xmlns:a16="http://schemas.microsoft.com/office/drawing/2014/main" val="2186862691"/>
                  </a:ext>
                </a:extLst>
              </a:tr>
              <a:tr h="516467">
                <a:tc>
                  <a:txBody>
                    <a:bodyPr/>
                    <a:lstStyle/>
                    <a:p>
                      <a:r>
                        <a:rPr lang="en-US" dirty="0"/>
                        <a:t>Android WebView 5+</a:t>
                      </a:r>
                    </a:p>
                  </a:txBody>
                  <a:tcPr/>
                </a:tc>
                <a:tc>
                  <a:txBody>
                    <a:bodyPr/>
                    <a:lstStyle/>
                    <a:p>
                      <a:r>
                        <a:rPr lang="en-US" dirty="0"/>
                        <a:t>97%</a:t>
                      </a:r>
                    </a:p>
                  </a:txBody>
                  <a:tcPr/>
                </a:tc>
                <a:extLst>
                  <a:ext uri="{0D108BD9-81ED-4DB2-BD59-A6C34878D82A}">
                    <a16:rowId xmlns:a16="http://schemas.microsoft.com/office/drawing/2014/main" val="3310016211"/>
                  </a:ext>
                </a:extLst>
              </a:tr>
            </a:tbl>
          </a:graphicData>
        </a:graphic>
      </p:graphicFrame>
      <p:sp>
        <p:nvSpPr>
          <p:cNvPr id="13" name="TextBox 12">
            <a:extLst>
              <a:ext uri="{FF2B5EF4-FFF2-40B4-BE49-F238E27FC236}">
                <a16:creationId xmlns:a16="http://schemas.microsoft.com/office/drawing/2014/main" id="{21FE181D-2C73-114B-8056-78300FB34CBA}"/>
              </a:ext>
            </a:extLst>
          </p:cNvPr>
          <p:cNvSpPr txBox="1"/>
          <p:nvPr/>
        </p:nvSpPr>
        <p:spPr>
          <a:xfrm>
            <a:off x="618286" y="6172203"/>
            <a:ext cx="6289607" cy="369332"/>
          </a:xfrm>
          <a:prstGeom prst="rect">
            <a:avLst/>
          </a:prstGeom>
          <a:noFill/>
        </p:spPr>
        <p:txBody>
          <a:bodyPr wrap="none" rtlCol="0">
            <a:spAutoFit/>
          </a:bodyPr>
          <a:lstStyle/>
          <a:p>
            <a:r>
              <a:rPr lang="en-US" dirty="0"/>
              <a:t>Link </a:t>
            </a:r>
            <a:r>
              <a:rPr lang="en-US" dirty="0" err="1"/>
              <a:t>kiểm</a:t>
            </a:r>
            <a:r>
              <a:rPr lang="en-US" dirty="0"/>
              <a:t> </a:t>
            </a:r>
            <a:r>
              <a:rPr lang="en-US" dirty="0" err="1"/>
              <a:t>tra</a:t>
            </a:r>
            <a:r>
              <a:rPr lang="en-US" dirty="0"/>
              <a:t> </a:t>
            </a:r>
            <a:r>
              <a:rPr lang="en-US" dirty="0" err="1"/>
              <a:t>đầy</a:t>
            </a:r>
            <a:r>
              <a:rPr lang="en-US" dirty="0"/>
              <a:t> </a:t>
            </a:r>
            <a:r>
              <a:rPr lang="en-US" dirty="0" err="1"/>
              <a:t>đủ</a:t>
            </a:r>
            <a:r>
              <a:rPr lang="en-US" dirty="0"/>
              <a:t> : https://</a:t>
            </a:r>
            <a:r>
              <a:rPr lang="en-US" dirty="0" err="1"/>
              <a:t>kangax.github.io</a:t>
            </a:r>
            <a:r>
              <a:rPr lang="en-US" dirty="0"/>
              <a:t>/</a:t>
            </a:r>
            <a:r>
              <a:rPr lang="en-US" dirty="0" err="1"/>
              <a:t>compat</a:t>
            </a:r>
            <a:r>
              <a:rPr lang="en-US" dirty="0"/>
              <a:t>-table/es6/</a:t>
            </a:r>
          </a:p>
        </p:txBody>
      </p:sp>
    </p:spTree>
    <p:extLst>
      <p:ext uri="{BB962C8B-B14F-4D97-AF65-F5344CB8AC3E}">
        <p14:creationId xmlns:p14="http://schemas.microsoft.com/office/powerpoint/2010/main" val="55566401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tính</a:t>
            </a:r>
            <a:r>
              <a:rPr lang="en-US" dirty="0"/>
              <a:t> </a:t>
            </a:r>
            <a:r>
              <a:rPr lang="en-US" dirty="0" err="1"/>
              <a:t>năng</a:t>
            </a:r>
            <a:r>
              <a:rPr lang="en-US" dirty="0"/>
              <a:t> </a:t>
            </a:r>
            <a:r>
              <a:rPr lang="en-US" dirty="0" err="1"/>
              <a:t>mới</a:t>
            </a:r>
            <a:r>
              <a:rPr lang="en-US" dirty="0"/>
              <a:t> </a:t>
            </a:r>
            <a:r>
              <a:rPr lang="en-US" dirty="0" err="1"/>
              <a:t>của</a:t>
            </a:r>
            <a:r>
              <a:rPr lang="en-US" dirty="0"/>
              <a:t> es6</a:t>
            </a:r>
          </a:p>
        </p:txBody>
      </p:sp>
      <p:sp>
        <p:nvSpPr>
          <p:cNvPr id="6" name="Content Placeholder 3"/>
          <p:cNvSpPr>
            <a:spLocks noGrp="1"/>
          </p:cNvSpPr>
          <p:nvPr>
            <p:ph idx="1"/>
          </p:nvPr>
        </p:nvSpPr>
        <p:spPr>
          <a:xfrm>
            <a:off x="609442" y="1066800"/>
            <a:ext cx="10971370" cy="5257800"/>
          </a:xfrm>
        </p:spPr>
        <p:txBody>
          <a:bodyPr>
            <a:normAutofit/>
          </a:bodyPr>
          <a:lstStyle/>
          <a:p>
            <a:r>
              <a:rPr lang="en-US" sz="3200" dirty="0"/>
              <a:t>Template Strings</a:t>
            </a:r>
          </a:p>
          <a:p>
            <a:pPr lvl="1"/>
            <a:r>
              <a:rPr lang="en-US" dirty="0" err="1"/>
              <a:t>Trích</a:t>
            </a:r>
            <a:r>
              <a:rPr lang="en-US" dirty="0"/>
              <a:t> </a:t>
            </a:r>
            <a:r>
              <a:rPr lang="en-US" dirty="0" err="1"/>
              <a:t>dẫn</a:t>
            </a:r>
            <a:r>
              <a:rPr lang="en-US" dirty="0"/>
              <a:t> </a:t>
            </a:r>
            <a:r>
              <a:rPr lang="en-US" dirty="0" err="1"/>
              <a:t>bằng</a:t>
            </a:r>
            <a:r>
              <a:rPr lang="en-US" dirty="0"/>
              <a:t> `backtick`</a:t>
            </a:r>
          </a:p>
          <a:p>
            <a:pPr lvl="1"/>
            <a:r>
              <a:rPr lang="en-US" dirty="0" err="1"/>
              <a:t>Có</a:t>
            </a:r>
            <a:r>
              <a:rPr lang="en-US" dirty="0"/>
              <a:t> </a:t>
            </a:r>
            <a:r>
              <a:rPr lang="en-US" dirty="0" err="1"/>
              <a:t>thể</a:t>
            </a:r>
            <a:r>
              <a:rPr lang="en-US" dirty="0"/>
              <a:t> </a:t>
            </a:r>
            <a:r>
              <a:rPr lang="en-US" dirty="0" err="1"/>
              <a:t>sử</a:t>
            </a:r>
            <a:r>
              <a:rPr lang="en-US" dirty="0"/>
              <a:t> dung </a:t>
            </a:r>
            <a:r>
              <a:rPr lang="en-US" dirty="0" err="1"/>
              <a:t>biểu</a:t>
            </a:r>
            <a:r>
              <a:rPr lang="en-US" dirty="0"/>
              <a:t> </a:t>
            </a:r>
            <a:r>
              <a:rPr lang="en-US" dirty="0" err="1"/>
              <a:t>thức</a:t>
            </a:r>
            <a:r>
              <a:rPr lang="en-US" dirty="0"/>
              <a:t> </a:t>
            </a:r>
            <a:r>
              <a:rPr lang="en-US" dirty="0" err="1"/>
              <a:t>ngay</a:t>
            </a:r>
            <a:r>
              <a:rPr lang="en-US" dirty="0"/>
              <a:t> </a:t>
            </a:r>
            <a:r>
              <a:rPr lang="en-US" dirty="0" err="1"/>
              <a:t>bên</a:t>
            </a:r>
            <a:r>
              <a:rPr lang="en-US" dirty="0"/>
              <a:t> </a:t>
            </a:r>
            <a:r>
              <a:rPr lang="en-US" dirty="0" err="1"/>
              <a:t>trong</a:t>
            </a:r>
            <a:r>
              <a:rPr lang="en-US" dirty="0"/>
              <a:t> string</a:t>
            </a:r>
          </a:p>
          <a:p>
            <a:pPr lvl="1"/>
            <a:endParaRPr lang="en-US" dirty="0"/>
          </a:p>
          <a:p>
            <a:pPr lvl="1"/>
            <a:endParaRPr lang="en-US" dirty="0"/>
          </a:p>
          <a:p>
            <a:pPr lvl="1"/>
            <a:endParaRPr lang="en-US" dirty="0"/>
          </a:p>
          <a:p>
            <a:pPr lvl="1"/>
            <a:endParaRPr lang="en-US" dirty="0"/>
          </a:p>
          <a:p>
            <a:pPr lvl="1"/>
            <a:r>
              <a:rPr lang="en-US" dirty="0" err="1"/>
              <a:t>Có</a:t>
            </a:r>
            <a:r>
              <a:rPr lang="en-US" dirty="0"/>
              <a:t> </a:t>
            </a:r>
            <a:r>
              <a:rPr lang="en-US" dirty="0" err="1"/>
              <a:t>thể</a:t>
            </a:r>
            <a:r>
              <a:rPr lang="en-US" dirty="0"/>
              <a:t> </a:t>
            </a:r>
            <a:r>
              <a:rPr lang="en-US" dirty="0" err="1"/>
              <a:t>sử</a:t>
            </a:r>
            <a:r>
              <a:rPr lang="en-US" dirty="0"/>
              <a:t> dung </a:t>
            </a:r>
            <a:r>
              <a:rPr lang="en-US" dirty="0" err="1"/>
              <a:t>nhiều</a:t>
            </a:r>
            <a:r>
              <a:rPr lang="en-US" dirty="0"/>
              <a:t> </a:t>
            </a:r>
            <a:r>
              <a:rPr lang="en-US" dirty="0" err="1"/>
              <a:t>dòng</a:t>
            </a:r>
            <a:endParaRPr lang="vi-VN" dirty="0"/>
          </a:p>
          <a:p>
            <a:pPr lvl="1"/>
            <a:endParaRPr lang="en-US" dirty="0"/>
          </a:p>
          <a:p>
            <a:pPr lvl="1"/>
            <a:endParaRPr lang="en-US" dirty="0"/>
          </a:p>
        </p:txBody>
      </p:sp>
      <p:pic>
        <p:nvPicPr>
          <p:cNvPr id="4" name="Picture 3" descr="A picture containing knife, table&#10;&#10;Description automatically generated">
            <a:extLst>
              <a:ext uri="{FF2B5EF4-FFF2-40B4-BE49-F238E27FC236}">
                <a16:creationId xmlns:a16="http://schemas.microsoft.com/office/drawing/2014/main" id="{98D3D215-864F-C941-8594-F3C0A45EE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12" y="2724150"/>
            <a:ext cx="5334000" cy="1409700"/>
          </a:xfrm>
          <a:prstGeom prst="rect">
            <a:avLst/>
          </a:prstGeom>
        </p:spPr>
      </p:pic>
      <p:pic>
        <p:nvPicPr>
          <p:cNvPr id="7" name="Picture 6" descr="A picture containing knife&#10;&#10;Description automatically generated">
            <a:extLst>
              <a:ext uri="{FF2B5EF4-FFF2-40B4-BE49-F238E27FC236}">
                <a16:creationId xmlns:a16="http://schemas.microsoft.com/office/drawing/2014/main" id="{9A6398E4-015F-C848-A0A4-54A9C5600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3904" y="4837476"/>
            <a:ext cx="7124700" cy="1460500"/>
          </a:xfrm>
          <a:prstGeom prst="rect">
            <a:avLst/>
          </a:prstGeom>
        </p:spPr>
      </p:pic>
    </p:spTree>
    <p:extLst>
      <p:ext uri="{BB962C8B-B14F-4D97-AF65-F5344CB8AC3E}">
        <p14:creationId xmlns:p14="http://schemas.microsoft.com/office/powerpoint/2010/main" val="892981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tính</a:t>
            </a:r>
            <a:r>
              <a:rPr lang="en-US" dirty="0"/>
              <a:t> </a:t>
            </a:r>
            <a:r>
              <a:rPr lang="en-US" dirty="0" err="1"/>
              <a:t>năng</a:t>
            </a:r>
            <a:r>
              <a:rPr lang="en-US" dirty="0"/>
              <a:t> </a:t>
            </a:r>
            <a:r>
              <a:rPr lang="en-US" dirty="0" err="1"/>
              <a:t>mới</a:t>
            </a:r>
            <a:r>
              <a:rPr lang="en-US" dirty="0"/>
              <a:t> </a:t>
            </a:r>
            <a:r>
              <a:rPr lang="en-US" dirty="0" err="1"/>
              <a:t>của</a:t>
            </a:r>
            <a:r>
              <a:rPr lang="en-US" dirty="0"/>
              <a:t> es6</a:t>
            </a:r>
          </a:p>
        </p:txBody>
      </p:sp>
      <p:sp>
        <p:nvSpPr>
          <p:cNvPr id="6" name="Content Placeholder 3"/>
          <p:cNvSpPr>
            <a:spLocks noGrp="1"/>
          </p:cNvSpPr>
          <p:nvPr>
            <p:ph idx="1"/>
          </p:nvPr>
        </p:nvSpPr>
        <p:spPr>
          <a:xfrm>
            <a:off x="609442" y="1066800"/>
            <a:ext cx="10971370" cy="5257800"/>
          </a:xfrm>
        </p:spPr>
        <p:txBody>
          <a:bodyPr>
            <a:normAutofit/>
          </a:bodyPr>
          <a:lstStyle/>
          <a:p>
            <a:r>
              <a:rPr lang="en-US" sz="3200" dirty="0"/>
              <a:t>Let </a:t>
            </a:r>
            <a:r>
              <a:rPr lang="en-US" sz="3200" dirty="0" err="1"/>
              <a:t>và</a:t>
            </a:r>
            <a:r>
              <a:rPr lang="en-US" sz="3200" dirty="0"/>
              <a:t> Const</a:t>
            </a:r>
          </a:p>
          <a:p>
            <a:pPr lvl="1"/>
            <a:r>
              <a:rPr lang="en-US" sz="2800" dirty="0"/>
              <a:t> </a:t>
            </a:r>
            <a:r>
              <a:rPr lang="en-US" sz="2800" dirty="0" err="1"/>
              <a:t>Thêm</a:t>
            </a:r>
            <a:r>
              <a:rPr lang="en-US" sz="2800" dirty="0"/>
              <a:t> 2 </a:t>
            </a:r>
            <a:r>
              <a:rPr lang="en-US" sz="2800" dirty="0" err="1"/>
              <a:t>cách</a:t>
            </a:r>
            <a:r>
              <a:rPr lang="en-US" sz="2800" dirty="0"/>
              <a:t> </a:t>
            </a:r>
            <a:r>
              <a:rPr lang="en-US" sz="2800" dirty="0" err="1"/>
              <a:t>mới</a:t>
            </a:r>
            <a:r>
              <a:rPr lang="en-US" sz="2800" dirty="0"/>
              <a:t> </a:t>
            </a:r>
            <a:r>
              <a:rPr lang="en-US" sz="2800" dirty="0" err="1"/>
              <a:t>để</a:t>
            </a:r>
            <a:r>
              <a:rPr lang="en-US" sz="2800" dirty="0"/>
              <a:t> </a:t>
            </a:r>
            <a:r>
              <a:rPr lang="en-US" sz="2800" dirty="0" err="1"/>
              <a:t>khai</a:t>
            </a:r>
            <a:r>
              <a:rPr lang="en-US" sz="2800" dirty="0"/>
              <a:t> </a:t>
            </a:r>
            <a:r>
              <a:rPr lang="en-US" sz="2800" dirty="0" err="1"/>
              <a:t>báo</a:t>
            </a:r>
            <a:r>
              <a:rPr lang="en-US" sz="2800" dirty="0"/>
              <a:t> </a:t>
            </a:r>
            <a:r>
              <a:rPr lang="en-US" sz="2800" dirty="0" err="1"/>
              <a:t>biến</a:t>
            </a:r>
            <a:r>
              <a:rPr lang="en-US" sz="2800" dirty="0"/>
              <a:t> </a:t>
            </a:r>
            <a:r>
              <a:rPr lang="en-US" sz="2800" dirty="0" err="1"/>
              <a:t>trong</a:t>
            </a:r>
            <a:r>
              <a:rPr lang="en-US" sz="2800" dirty="0"/>
              <a:t> </a:t>
            </a:r>
            <a:r>
              <a:rPr lang="en-US" sz="2800" dirty="0" err="1"/>
              <a:t>Javascript</a:t>
            </a:r>
            <a:r>
              <a:rPr lang="en-US" sz="2800" dirty="0"/>
              <a:t> </a:t>
            </a:r>
            <a:r>
              <a:rPr lang="en-US" sz="2800" dirty="0" err="1"/>
              <a:t>ngoài</a:t>
            </a:r>
            <a:r>
              <a:rPr lang="en-US" sz="2800" dirty="0"/>
              <a:t> </a:t>
            </a:r>
            <a:r>
              <a:rPr lang="en-US" sz="2800" b="1" dirty="0"/>
              <a:t>var</a:t>
            </a:r>
            <a:endParaRPr lang="en-US" b="1" dirty="0"/>
          </a:p>
        </p:txBody>
      </p:sp>
      <p:pic>
        <p:nvPicPr>
          <p:cNvPr id="5" name="Picture 4" descr="A screenshot of a cell phone&#10;&#10;Description automatically generated">
            <a:extLst>
              <a:ext uri="{FF2B5EF4-FFF2-40B4-BE49-F238E27FC236}">
                <a16:creationId xmlns:a16="http://schemas.microsoft.com/office/drawing/2014/main" id="{C06A3E25-1F71-1548-B83C-AEDA592C4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2362200"/>
            <a:ext cx="10361613" cy="3028779"/>
          </a:xfrm>
          <a:prstGeom prst="rect">
            <a:avLst/>
          </a:prstGeom>
        </p:spPr>
      </p:pic>
    </p:spTree>
    <p:extLst>
      <p:ext uri="{BB962C8B-B14F-4D97-AF65-F5344CB8AC3E}">
        <p14:creationId xmlns:p14="http://schemas.microsoft.com/office/powerpoint/2010/main" val="11458775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tính</a:t>
            </a:r>
            <a:r>
              <a:rPr lang="en-US" dirty="0"/>
              <a:t> </a:t>
            </a:r>
            <a:r>
              <a:rPr lang="en-US" dirty="0" err="1"/>
              <a:t>năng</a:t>
            </a:r>
            <a:r>
              <a:rPr lang="en-US" dirty="0"/>
              <a:t> </a:t>
            </a:r>
            <a:r>
              <a:rPr lang="en-US" dirty="0" err="1"/>
              <a:t>mới</a:t>
            </a:r>
            <a:r>
              <a:rPr lang="en-US" dirty="0"/>
              <a:t> </a:t>
            </a:r>
            <a:r>
              <a:rPr lang="en-US" dirty="0" err="1"/>
              <a:t>của</a:t>
            </a:r>
            <a:r>
              <a:rPr lang="en-US" dirty="0"/>
              <a:t> es6</a:t>
            </a:r>
          </a:p>
        </p:txBody>
      </p:sp>
      <p:sp>
        <p:nvSpPr>
          <p:cNvPr id="6" name="Content Placeholder 3"/>
          <p:cNvSpPr>
            <a:spLocks noGrp="1"/>
          </p:cNvSpPr>
          <p:nvPr>
            <p:ph idx="1"/>
          </p:nvPr>
        </p:nvSpPr>
        <p:spPr>
          <a:xfrm>
            <a:off x="609442" y="1066800"/>
            <a:ext cx="10971370" cy="5257800"/>
          </a:xfrm>
        </p:spPr>
        <p:txBody>
          <a:bodyPr>
            <a:normAutofit/>
          </a:bodyPr>
          <a:lstStyle/>
          <a:p>
            <a:r>
              <a:rPr lang="en-US" sz="3200" dirty="0"/>
              <a:t>Default parameters (</a:t>
            </a:r>
            <a:r>
              <a:rPr lang="en-US" sz="3200" dirty="0" err="1"/>
              <a:t>Tham</a:t>
            </a:r>
            <a:r>
              <a:rPr lang="en-US" sz="3200" dirty="0"/>
              <a:t> </a:t>
            </a:r>
            <a:r>
              <a:rPr lang="en-US" sz="3200" dirty="0" err="1"/>
              <a:t>số</a:t>
            </a:r>
            <a:r>
              <a:rPr lang="en-US" sz="3200" dirty="0"/>
              <a:t> </a:t>
            </a:r>
            <a:r>
              <a:rPr lang="en-US" sz="3200" dirty="0" err="1"/>
              <a:t>mặc</a:t>
            </a:r>
            <a:r>
              <a:rPr lang="en-US" sz="3200" dirty="0"/>
              <a:t> </a:t>
            </a:r>
            <a:r>
              <a:rPr lang="en-US" sz="3200" dirty="0" err="1"/>
              <a:t>định</a:t>
            </a:r>
            <a:r>
              <a:rPr lang="en-US" sz="3200" dirty="0"/>
              <a:t>)</a:t>
            </a:r>
          </a:p>
          <a:p>
            <a:pPr lvl="1"/>
            <a:r>
              <a:rPr lang="en-US" sz="2800" dirty="0"/>
              <a:t> </a:t>
            </a:r>
            <a:r>
              <a:rPr lang="vi-VN" sz="2800" dirty="0"/>
              <a:t>Cung cấp giá trị mặc định cho một tham số nếu nó không được chỉ định</a:t>
            </a:r>
          </a:p>
          <a:p>
            <a:pPr lvl="1"/>
            <a:endParaRPr lang="en-US" dirty="0"/>
          </a:p>
        </p:txBody>
      </p:sp>
      <p:pic>
        <p:nvPicPr>
          <p:cNvPr id="4" name="Picture 3" descr="A screenshot of a cell phone&#10;&#10;Description automatically generated">
            <a:extLst>
              <a:ext uri="{FF2B5EF4-FFF2-40B4-BE49-F238E27FC236}">
                <a16:creationId xmlns:a16="http://schemas.microsoft.com/office/drawing/2014/main" id="{1F478190-288E-9248-B65B-A61BA9055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812" y="2895600"/>
            <a:ext cx="7013258" cy="2819400"/>
          </a:xfrm>
          <a:prstGeom prst="rect">
            <a:avLst/>
          </a:prstGeom>
        </p:spPr>
      </p:pic>
    </p:spTree>
    <p:extLst>
      <p:ext uri="{BB962C8B-B14F-4D97-AF65-F5344CB8AC3E}">
        <p14:creationId xmlns:p14="http://schemas.microsoft.com/office/powerpoint/2010/main" val="13429757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tính</a:t>
            </a:r>
            <a:r>
              <a:rPr lang="en-US" dirty="0"/>
              <a:t> </a:t>
            </a:r>
            <a:r>
              <a:rPr lang="en-US" dirty="0" err="1"/>
              <a:t>năng</a:t>
            </a:r>
            <a:r>
              <a:rPr lang="en-US" dirty="0"/>
              <a:t> </a:t>
            </a:r>
            <a:r>
              <a:rPr lang="en-US" dirty="0" err="1"/>
              <a:t>mới</a:t>
            </a:r>
            <a:r>
              <a:rPr lang="en-US" dirty="0"/>
              <a:t> </a:t>
            </a:r>
            <a:r>
              <a:rPr lang="en-US" dirty="0" err="1"/>
              <a:t>của</a:t>
            </a:r>
            <a:r>
              <a:rPr lang="en-US" dirty="0"/>
              <a:t> es6</a:t>
            </a:r>
          </a:p>
        </p:txBody>
      </p:sp>
      <p:sp>
        <p:nvSpPr>
          <p:cNvPr id="6" name="Content Placeholder 3"/>
          <p:cNvSpPr>
            <a:spLocks noGrp="1"/>
          </p:cNvSpPr>
          <p:nvPr>
            <p:ph idx="1"/>
          </p:nvPr>
        </p:nvSpPr>
        <p:spPr>
          <a:xfrm>
            <a:off x="609442" y="1066800"/>
            <a:ext cx="10971370" cy="5257800"/>
          </a:xfrm>
        </p:spPr>
        <p:txBody>
          <a:bodyPr>
            <a:normAutofit/>
          </a:bodyPr>
          <a:lstStyle/>
          <a:p>
            <a:r>
              <a:rPr lang="en-US" sz="3200" dirty="0" err="1"/>
              <a:t>Destructuring</a:t>
            </a:r>
            <a:endParaRPr lang="en-US" sz="3200" dirty="0"/>
          </a:p>
          <a:p>
            <a:pPr lvl="1"/>
            <a:r>
              <a:rPr lang="en-US" sz="2800" dirty="0"/>
              <a:t> </a:t>
            </a:r>
            <a:r>
              <a:rPr lang="vi-VN" sz="2800" dirty="0"/>
              <a:t>Đơn giản hóa việc giải nén các giá trị khỏi một mảng hoặc một đối tượng</a:t>
            </a:r>
            <a:endParaRPr lang="en-US" dirty="0"/>
          </a:p>
        </p:txBody>
      </p:sp>
      <p:pic>
        <p:nvPicPr>
          <p:cNvPr id="5" name="Picture 4" descr="A screenshot of a cell phone&#10;&#10;Description automatically generated">
            <a:extLst>
              <a:ext uri="{FF2B5EF4-FFF2-40B4-BE49-F238E27FC236}">
                <a16:creationId xmlns:a16="http://schemas.microsoft.com/office/drawing/2014/main" id="{59FB2F7B-5BA4-5940-845F-0015127E5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12" y="2971800"/>
            <a:ext cx="8902700" cy="2950492"/>
          </a:xfrm>
          <a:prstGeom prst="rect">
            <a:avLst/>
          </a:prstGeom>
        </p:spPr>
      </p:pic>
    </p:spTree>
    <p:extLst>
      <p:ext uri="{BB962C8B-B14F-4D97-AF65-F5344CB8AC3E}">
        <p14:creationId xmlns:p14="http://schemas.microsoft.com/office/powerpoint/2010/main" val="35024214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tính</a:t>
            </a:r>
            <a:r>
              <a:rPr lang="en-US" dirty="0"/>
              <a:t> </a:t>
            </a:r>
            <a:r>
              <a:rPr lang="en-US" dirty="0" err="1"/>
              <a:t>năng</a:t>
            </a:r>
            <a:r>
              <a:rPr lang="en-US" dirty="0"/>
              <a:t> </a:t>
            </a:r>
            <a:r>
              <a:rPr lang="en-US" dirty="0" err="1"/>
              <a:t>mới</a:t>
            </a:r>
            <a:r>
              <a:rPr lang="en-US" dirty="0"/>
              <a:t> </a:t>
            </a:r>
            <a:r>
              <a:rPr lang="en-US" dirty="0" err="1"/>
              <a:t>của</a:t>
            </a:r>
            <a:r>
              <a:rPr lang="en-US" dirty="0"/>
              <a:t> es6</a:t>
            </a:r>
          </a:p>
        </p:txBody>
      </p:sp>
      <p:sp>
        <p:nvSpPr>
          <p:cNvPr id="6" name="Content Placeholder 3"/>
          <p:cNvSpPr>
            <a:spLocks noGrp="1"/>
          </p:cNvSpPr>
          <p:nvPr>
            <p:ph idx="1"/>
          </p:nvPr>
        </p:nvSpPr>
        <p:spPr>
          <a:xfrm>
            <a:off x="609442" y="1066800"/>
            <a:ext cx="10971370" cy="5257800"/>
          </a:xfrm>
        </p:spPr>
        <p:txBody>
          <a:bodyPr>
            <a:normAutofit/>
          </a:bodyPr>
          <a:lstStyle/>
          <a:p>
            <a:r>
              <a:rPr lang="en-US" sz="3200" dirty="0"/>
              <a:t>Arrow function</a:t>
            </a:r>
          </a:p>
          <a:p>
            <a:pPr lvl="1"/>
            <a:r>
              <a:rPr lang="en-US" sz="2800" dirty="0"/>
              <a:t> </a:t>
            </a:r>
            <a:r>
              <a:rPr lang="vi-VN" sz="2800" dirty="0"/>
              <a:t>Hàm mũi tên là hàm ẩn danh (expression function) sử dụng "mũi tên" =&gt;</a:t>
            </a:r>
            <a:endParaRPr lang="en-US" dirty="0"/>
          </a:p>
        </p:txBody>
      </p:sp>
      <p:pic>
        <p:nvPicPr>
          <p:cNvPr id="4" name="Picture 3" descr="A screenshot of a cell phone&#10;&#10;Description automatically generated">
            <a:extLst>
              <a:ext uri="{FF2B5EF4-FFF2-40B4-BE49-F238E27FC236}">
                <a16:creationId xmlns:a16="http://schemas.microsoft.com/office/drawing/2014/main" id="{25FB6026-AF4F-2045-B7E4-624229BC2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038" y="2666999"/>
            <a:ext cx="7446973" cy="3525849"/>
          </a:xfrm>
          <a:prstGeom prst="rect">
            <a:avLst/>
          </a:prstGeom>
        </p:spPr>
      </p:pic>
    </p:spTree>
    <p:extLst>
      <p:ext uri="{BB962C8B-B14F-4D97-AF65-F5344CB8AC3E}">
        <p14:creationId xmlns:p14="http://schemas.microsoft.com/office/powerpoint/2010/main" val="6024770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tính</a:t>
            </a:r>
            <a:r>
              <a:rPr lang="en-US" dirty="0"/>
              <a:t> </a:t>
            </a:r>
            <a:r>
              <a:rPr lang="en-US" dirty="0" err="1"/>
              <a:t>năng</a:t>
            </a:r>
            <a:r>
              <a:rPr lang="en-US" dirty="0"/>
              <a:t> </a:t>
            </a:r>
            <a:r>
              <a:rPr lang="en-US" dirty="0" err="1"/>
              <a:t>mới</a:t>
            </a:r>
            <a:r>
              <a:rPr lang="en-US" dirty="0"/>
              <a:t> </a:t>
            </a:r>
            <a:r>
              <a:rPr lang="en-US" dirty="0" err="1"/>
              <a:t>của</a:t>
            </a:r>
            <a:r>
              <a:rPr lang="en-US" dirty="0"/>
              <a:t> es6</a:t>
            </a:r>
          </a:p>
        </p:txBody>
      </p:sp>
      <p:sp>
        <p:nvSpPr>
          <p:cNvPr id="6" name="Content Placeholder 3"/>
          <p:cNvSpPr>
            <a:spLocks noGrp="1"/>
          </p:cNvSpPr>
          <p:nvPr>
            <p:ph idx="1"/>
          </p:nvPr>
        </p:nvSpPr>
        <p:spPr>
          <a:xfrm>
            <a:off x="609442" y="1066800"/>
            <a:ext cx="10971370" cy="5257800"/>
          </a:xfrm>
        </p:spPr>
        <p:txBody>
          <a:bodyPr>
            <a:normAutofit/>
          </a:bodyPr>
          <a:lstStyle/>
          <a:p>
            <a:r>
              <a:rPr lang="en-US" sz="3200" dirty="0" err="1"/>
              <a:t>Cú</a:t>
            </a:r>
            <a:r>
              <a:rPr lang="en-US" sz="3200" dirty="0"/>
              <a:t> </a:t>
            </a:r>
            <a:r>
              <a:rPr lang="en-US" sz="3200" dirty="0" err="1"/>
              <a:t>pháp</a:t>
            </a:r>
            <a:r>
              <a:rPr lang="en-US" sz="3200" dirty="0"/>
              <a:t> Classes </a:t>
            </a:r>
            <a:r>
              <a:rPr lang="en-US" sz="3200" dirty="0" err="1"/>
              <a:t>mới</a:t>
            </a:r>
            <a:endParaRPr lang="en-US" sz="3200" dirty="0"/>
          </a:p>
          <a:p>
            <a:pPr lvl="1"/>
            <a:r>
              <a:rPr lang="en-US" sz="2800" dirty="0"/>
              <a:t> </a:t>
            </a:r>
            <a:r>
              <a:rPr lang="vi-VN" dirty="0"/>
              <a:t>Về mặt chức năng, class không khác gì cú pháp đã làm trong nhiều năm với ES5</a:t>
            </a:r>
          </a:p>
          <a:p>
            <a:pPr lvl="1"/>
            <a:r>
              <a:rPr lang="vi-VN" dirty="0"/>
              <a:t>  Cú pháp mới giúp code “nhìn ổn hơn”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70856B64-F93A-3E4D-9EC7-B3AF3EBB3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3200400"/>
            <a:ext cx="5486400" cy="3218752"/>
          </a:xfrm>
          <a:prstGeom prst="rect">
            <a:avLst/>
          </a:prstGeom>
        </p:spPr>
      </p:pic>
      <p:pic>
        <p:nvPicPr>
          <p:cNvPr id="8" name="Picture 7" descr="A screenshot of text&#10;&#10;Description automatically generated">
            <a:extLst>
              <a:ext uri="{FF2B5EF4-FFF2-40B4-BE49-F238E27FC236}">
                <a16:creationId xmlns:a16="http://schemas.microsoft.com/office/drawing/2014/main" id="{86705EFD-E8AB-F143-A8F2-E33F755C6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1911" y="3157260"/>
            <a:ext cx="5030629" cy="3468310"/>
          </a:xfrm>
          <a:prstGeom prst="rect">
            <a:avLst/>
          </a:prstGeom>
        </p:spPr>
      </p:pic>
      <p:sp>
        <p:nvSpPr>
          <p:cNvPr id="9" name="TextBox 8">
            <a:extLst>
              <a:ext uri="{FF2B5EF4-FFF2-40B4-BE49-F238E27FC236}">
                <a16:creationId xmlns:a16="http://schemas.microsoft.com/office/drawing/2014/main" id="{9069CFA0-C026-9644-9532-E8EBB3202E42}"/>
              </a:ext>
            </a:extLst>
          </p:cNvPr>
          <p:cNvSpPr txBox="1"/>
          <p:nvPr/>
        </p:nvSpPr>
        <p:spPr>
          <a:xfrm>
            <a:off x="8761412" y="2710934"/>
            <a:ext cx="517449" cy="369332"/>
          </a:xfrm>
          <a:prstGeom prst="rect">
            <a:avLst/>
          </a:prstGeom>
          <a:noFill/>
        </p:spPr>
        <p:txBody>
          <a:bodyPr wrap="none" rtlCol="0">
            <a:spAutoFit/>
          </a:bodyPr>
          <a:lstStyle/>
          <a:p>
            <a:r>
              <a:rPr lang="en-US" b="1" dirty="0">
                <a:solidFill>
                  <a:srgbClr val="FF0000"/>
                </a:solidFill>
              </a:rPr>
              <a:t>ES5</a:t>
            </a:r>
          </a:p>
        </p:txBody>
      </p:sp>
      <p:sp>
        <p:nvSpPr>
          <p:cNvPr id="10" name="TextBox 9">
            <a:extLst>
              <a:ext uri="{FF2B5EF4-FFF2-40B4-BE49-F238E27FC236}">
                <a16:creationId xmlns:a16="http://schemas.microsoft.com/office/drawing/2014/main" id="{9CE1BE31-B1C0-E741-9FB9-53FFA3D68C39}"/>
              </a:ext>
            </a:extLst>
          </p:cNvPr>
          <p:cNvSpPr txBox="1"/>
          <p:nvPr/>
        </p:nvSpPr>
        <p:spPr>
          <a:xfrm>
            <a:off x="3382100" y="2710934"/>
            <a:ext cx="517449" cy="369332"/>
          </a:xfrm>
          <a:prstGeom prst="rect">
            <a:avLst/>
          </a:prstGeom>
          <a:noFill/>
        </p:spPr>
        <p:txBody>
          <a:bodyPr wrap="none" rtlCol="0">
            <a:spAutoFit/>
          </a:bodyPr>
          <a:lstStyle/>
          <a:p>
            <a:r>
              <a:rPr lang="en-US" b="1" dirty="0">
                <a:solidFill>
                  <a:srgbClr val="FF0000"/>
                </a:solidFill>
              </a:rPr>
              <a:t>ES6</a:t>
            </a:r>
          </a:p>
        </p:txBody>
      </p:sp>
    </p:spTree>
    <p:extLst>
      <p:ext uri="{BB962C8B-B14F-4D97-AF65-F5344CB8AC3E}">
        <p14:creationId xmlns:p14="http://schemas.microsoft.com/office/powerpoint/2010/main" val="421620151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Mục</a:t>
            </a:r>
            <a:r>
              <a:rPr lang="en-US" dirty="0"/>
              <a:t> </a:t>
            </a:r>
            <a:r>
              <a:rPr lang="en-US" dirty="0" err="1"/>
              <a:t>tiêu</a:t>
            </a:r>
            <a:endParaRPr lang="en-US" dirty="0"/>
          </a:p>
        </p:txBody>
      </p:sp>
      <p:sp>
        <p:nvSpPr>
          <p:cNvPr id="5" name="Content Placeholder 4"/>
          <p:cNvSpPr>
            <a:spLocks noGrp="1"/>
          </p:cNvSpPr>
          <p:nvPr>
            <p:ph idx="1"/>
          </p:nvPr>
        </p:nvSpPr>
        <p:spPr/>
        <p:txBody>
          <a:bodyPr/>
          <a:lstStyle/>
          <a:p>
            <a:r>
              <a:rPr lang="en-US" dirty="0" err="1"/>
              <a:t>Nắm</a:t>
            </a:r>
            <a:r>
              <a:rPr lang="en-US" dirty="0"/>
              <a:t> </a:t>
            </a:r>
            <a:r>
              <a:rPr lang="en-US" dirty="0" err="1"/>
              <a:t>được</a:t>
            </a:r>
            <a:r>
              <a:rPr lang="en-US" dirty="0"/>
              <a:t> </a:t>
            </a:r>
            <a:r>
              <a:rPr lang="en-US" dirty="0" err="1"/>
              <a:t>khái</a:t>
            </a:r>
            <a:r>
              <a:rPr lang="en-US" dirty="0"/>
              <a:t> </a:t>
            </a:r>
            <a:r>
              <a:rPr lang="en-US" dirty="0" err="1"/>
              <a:t>niệm</a:t>
            </a:r>
            <a:r>
              <a:rPr lang="en-US" dirty="0"/>
              <a:t> </a:t>
            </a:r>
            <a:r>
              <a:rPr lang="en-US" dirty="0" err="1"/>
              <a:t>tổng</a:t>
            </a:r>
            <a:r>
              <a:rPr lang="en-US" dirty="0"/>
              <a:t> </a:t>
            </a:r>
            <a:r>
              <a:rPr lang="en-US" dirty="0" err="1"/>
              <a:t>quan</a:t>
            </a:r>
            <a:r>
              <a:rPr lang="en-US" dirty="0"/>
              <a:t> </a:t>
            </a:r>
            <a:r>
              <a:rPr lang="en-US" dirty="0" err="1"/>
              <a:t>về</a:t>
            </a:r>
            <a:r>
              <a:rPr lang="en-US" dirty="0"/>
              <a:t> ECMAScript</a:t>
            </a:r>
          </a:p>
          <a:p>
            <a:r>
              <a:rPr lang="en-US" dirty="0" err="1"/>
              <a:t>Hiểu</a:t>
            </a:r>
            <a:r>
              <a:rPr lang="en-US" dirty="0"/>
              <a:t> </a:t>
            </a:r>
            <a:r>
              <a:rPr lang="en-US" dirty="0" err="1"/>
              <a:t>ECMASCript</a:t>
            </a:r>
            <a:r>
              <a:rPr lang="en-US" dirty="0"/>
              <a:t> 6 </a:t>
            </a:r>
            <a:r>
              <a:rPr lang="en-US" dirty="0" err="1"/>
              <a:t>và</a:t>
            </a:r>
            <a:r>
              <a:rPr lang="en-US" dirty="0"/>
              <a:t> </a:t>
            </a:r>
            <a:r>
              <a:rPr lang="en-US" dirty="0" err="1"/>
              <a:t>lý</a:t>
            </a:r>
            <a:r>
              <a:rPr lang="en-US" dirty="0"/>
              <a:t> do </a:t>
            </a:r>
            <a:r>
              <a:rPr lang="en-US" dirty="0" err="1"/>
              <a:t>cần</a:t>
            </a:r>
            <a:r>
              <a:rPr lang="en-US" dirty="0"/>
              <a:t> </a:t>
            </a:r>
            <a:r>
              <a:rPr lang="en-US" dirty="0" err="1"/>
              <a:t>sử</a:t>
            </a:r>
            <a:r>
              <a:rPr lang="en-US" dirty="0"/>
              <a:t> </a:t>
            </a:r>
            <a:r>
              <a:rPr lang="en-US" dirty="0" err="1"/>
              <a:t>dụng</a:t>
            </a:r>
            <a:endParaRPr lang="en-US" dirty="0"/>
          </a:p>
          <a:p>
            <a:r>
              <a:rPr lang="en-US" dirty="0" err="1"/>
              <a:t>Nắm</a:t>
            </a:r>
            <a:r>
              <a:rPr lang="en-US" dirty="0"/>
              <a:t> </a:t>
            </a:r>
            <a:r>
              <a:rPr lang="en-US" dirty="0" err="1"/>
              <a:t>được</a:t>
            </a:r>
            <a:r>
              <a:rPr lang="en-US" dirty="0"/>
              <a:t> </a:t>
            </a:r>
            <a:r>
              <a:rPr lang="en-US" dirty="0" err="1"/>
              <a:t>cơ</a:t>
            </a:r>
            <a:r>
              <a:rPr lang="en-US" dirty="0"/>
              <a:t> </a:t>
            </a:r>
            <a:r>
              <a:rPr lang="en-US" dirty="0" err="1"/>
              <a:t>bản</a:t>
            </a:r>
            <a:r>
              <a:rPr lang="en-US" dirty="0"/>
              <a:t> </a:t>
            </a:r>
            <a:r>
              <a:rPr lang="en-US" dirty="0" err="1"/>
              <a:t>một</a:t>
            </a:r>
            <a:r>
              <a:rPr lang="en-US" dirty="0"/>
              <a:t> </a:t>
            </a:r>
            <a:r>
              <a:rPr lang="en-US" dirty="0" err="1"/>
              <a:t>vài</a:t>
            </a:r>
            <a:r>
              <a:rPr lang="en-US" dirty="0"/>
              <a:t> </a:t>
            </a:r>
            <a:r>
              <a:rPr lang="en-US" dirty="0" err="1"/>
              <a:t>tính</a:t>
            </a:r>
            <a:r>
              <a:rPr lang="en-US" dirty="0"/>
              <a:t> </a:t>
            </a:r>
            <a:r>
              <a:rPr lang="en-US" dirty="0" err="1"/>
              <a:t>năng</a:t>
            </a:r>
            <a:r>
              <a:rPr lang="en-US" dirty="0"/>
              <a:t> </a:t>
            </a:r>
            <a:r>
              <a:rPr lang="en-US" dirty="0" err="1"/>
              <a:t>mới</a:t>
            </a:r>
            <a:r>
              <a:rPr lang="en-US" dirty="0"/>
              <a:t> </a:t>
            </a:r>
          </a:p>
          <a:p>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và</a:t>
            </a:r>
            <a:r>
              <a:rPr lang="en-US" dirty="0"/>
              <a:t> </a:t>
            </a:r>
            <a:r>
              <a:rPr lang="en-US" dirty="0" err="1"/>
              <a:t>thư</a:t>
            </a:r>
            <a:r>
              <a:rPr lang="en-US" dirty="0"/>
              <a:t> </a:t>
            </a:r>
            <a:r>
              <a:rPr lang="en-US" dirty="0" err="1"/>
              <a:t>viện</a:t>
            </a:r>
            <a:r>
              <a:rPr lang="en-US" dirty="0"/>
              <a:t> </a:t>
            </a:r>
            <a:r>
              <a:rPr lang="en-US" dirty="0" err="1"/>
              <a:t>phát</a:t>
            </a:r>
            <a:r>
              <a:rPr lang="en-US" dirty="0"/>
              <a:t> </a:t>
            </a:r>
            <a:r>
              <a:rPr lang="en-US" dirty="0" err="1"/>
              <a:t>triển</a:t>
            </a:r>
            <a:endParaRPr lang="en-US" dirty="0"/>
          </a:p>
        </p:txBody>
      </p:sp>
    </p:spTree>
    <p:extLst>
      <p:ext uri="{BB962C8B-B14F-4D97-AF65-F5344CB8AC3E}">
        <p14:creationId xmlns:p14="http://schemas.microsoft.com/office/powerpoint/2010/main" val="42420268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tính</a:t>
            </a:r>
            <a:r>
              <a:rPr lang="en-US" dirty="0"/>
              <a:t> </a:t>
            </a:r>
            <a:r>
              <a:rPr lang="en-US" dirty="0" err="1"/>
              <a:t>năng</a:t>
            </a:r>
            <a:r>
              <a:rPr lang="en-US" dirty="0"/>
              <a:t> </a:t>
            </a:r>
            <a:r>
              <a:rPr lang="en-US" dirty="0" err="1"/>
              <a:t>mới</a:t>
            </a:r>
            <a:r>
              <a:rPr lang="en-US" dirty="0"/>
              <a:t> </a:t>
            </a:r>
            <a:r>
              <a:rPr lang="en-US" dirty="0" err="1"/>
              <a:t>của</a:t>
            </a:r>
            <a:r>
              <a:rPr lang="en-US" dirty="0"/>
              <a:t> es6</a:t>
            </a:r>
          </a:p>
        </p:txBody>
      </p:sp>
      <p:sp>
        <p:nvSpPr>
          <p:cNvPr id="6" name="Content Placeholder 3"/>
          <p:cNvSpPr>
            <a:spLocks noGrp="1"/>
          </p:cNvSpPr>
          <p:nvPr>
            <p:ph idx="1"/>
          </p:nvPr>
        </p:nvSpPr>
        <p:spPr>
          <a:xfrm>
            <a:off x="609442" y="1066800"/>
            <a:ext cx="10971370" cy="5257800"/>
          </a:xfrm>
        </p:spPr>
        <p:txBody>
          <a:bodyPr>
            <a:normAutofit/>
          </a:bodyPr>
          <a:lstStyle/>
          <a:p>
            <a:pPr marL="0" indent="0">
              <a:buNone/>
            </a:pPr>
            <a:r>
              <a:rPr lang="en-US" dirty="0" err="1"/>
              <a:t>Ngoài</a:t>
            </a:r>
            <a:r>
              <a:rPr lang="en-US" dirty="0"/>
              <a:t> ra ES6 </a:t>
            </a:r>
            <a:r>
              <a:rPr lang="en-US" dirty="0" err="1"/>
              <a:t>còn</a:t>
            </a:r>
            <a:r>
              <a:rPr lang="en-US" dirty="0"/>
              <a:t> </a:t>
            </a:r>
            <a:r>
              <a:rPr lang="en-US" dirty="0" err="1"/>
              <a:t>cung</a:t>
            </a:r>
            <a:r>
              <a:rPr lang="en-US" dirty="0"/>
              <a:t> </a:t>
            </a:r>
            <a:r>
              <a:rPr lang="en-US" dirty="0" err="1"/>
              <a:t>cấp</a:t>
            </a:r>
            <a:r>
              <a:rPr lang="en-US" dirty="0"/>
              <a:t> </a:t>
            </a:r>
            <a:r>
              <a:rPr lang="en-US" dirty="0" err="1"/>
              <a:t>rất</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thú</a:t>
            </a:r>
            <a:r>
              <a:rPr lang="en-US" dirty="0"/>
              <a:t> </a:t>
            </a:r>
            <a:r>
              <a:rPr lang="en-US" dirty="0" err="1"/>
              <a:t>vị</a:t>
            </a:r>
            <a:r>
              <a:rPr lang="en-US" dirty="0"/>
              <a:t> </a:t>
            </a:r>
            <a:r>
              <a:rPr lang="en-US" dirty="0" err="1"/>
              <a:t>khác</a:t>
            </a:r>
            <a:r>
              <a:rPr lang="en-US" dirty="0"/>
              <a:t> : </a:t>
            </a:r>
          </a:p>
          <a:p>
            <a:r>
              <a:rPr lang="en-US" dirty="0"/>
              <a:t>Modules : Import &amp; Export</a:t>
            </a:r>
          </a:p>
          <a:p>
            <a:r>
              <a:rPr lang="en-US" dirty="0"/>
              <a:t>Spread operator</a:t>
            </a:r>
          </a:p>
          <a:p>
            <a:r>
              <a:rPr lang="en-US" dirty="0"/>
              <a:t>Maps and Sets</a:t>
            </a:r>
          </a:p>
          <a:p>
            <a:r>
              <a:rPr lang="en-US" dirty="0"/>
              <a:t>Async &amp; Await</a:t>
            </a:r>
          </a:p>
          <a:p>
            <a:r>
              <a:rPr lang="en-US" dirty="0"/>
              <a:t>Generator Functions</a:t>
            </a:r>
          </a:p>
          <a:p>
            <a:r>
              <a:rPr lang="en-US" dirty="0" err="1"/>
              <a:t>WeakMap</a:t>
            </a:r>
            <a:r>
              <a:rPr lang="en-US" dirty="0"/>
              <a:t> / </a:t>
            </a:r>
            <a:r>
              <a:rPr lang="en-US" dirty="0" err="1"/>
              <a:t>WeakSet</a:t>
            </a:r>
            <a:endParaRPr lang="en-US" dirty="0"/>
          </a:p>
          <a:p>
            <a:r>
              <a:rPr lang="en-US" dirty="0"/>
              <a:t>Reflect API</a:t>
            </a:r>
          </a:p>
          <a:p>
            <a:r>
              <a:rPr lang="en-US" dirty="0"/>
              <a:t>Getter &amp; Setter</a:t>
            </a:r>
          </a:p>
        </p:txBody>
      </p:sp>
    </p:spTree>
    <p:extLst>
      <p:ext uri="{BB962C8B-B14F-4D97-AF65-F5344CB8AC3E}">
        <p14:creationId xmlns:p14="http://schemas.microsoft.com/office/powerpoint/2010/main" val="42885322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4: </a:t>
            </a:r>
            <a:br>
              <a:rPr lang="en-US" dirty="0"/>
            </a:br>
            <a:r>
              <a:rPr lang="en-US" dirty="0" err="1"/>
              <a:t>công</a:t>
            </a:r>
            <a:r>
              <a:rPr lang="en-US" dirty="0"/>
              <a:t> </a:t>
            </a:r>
            <a:r>
              <a:rPr lang="en-US" dirty="0" err="1"/>
              <a:t>cụ</a:t>
            </a:r>
            <a:r>
              <a:rPr lang="en-US" dirty="0"/>
              <a:t> </a:t>
            </a:r>
            <a:r>
              <a:rPr lang="en-US" dirty="0" err="1"/>
              <a:t>và</a:t>
            </a:r>
            <a:r>
              <a:rPr lang="en-US" dirty="0"/>
              <a:t> </a:t>
            </a:r>
            <a:r>
              <a:rPr lang="en-US" dirty="0" err="1"/>
              <a:t>thư</a:t>
            </a:r>
            <a:r>
              <a:rPr lang="en-US" dirty="0"/>
              <a:t> </a:t>
            </a:r>
            <a:r>
              <a:rPr lang="en-US" dirty="0" err="1"/>
              <a:t>viện</a:t>
            </a:r>
            <a:r>
              <a:rPr lang="en-US" dirty="0"/>
              <a:t> </a:t>
            </a:r>
            <a:r>
              <a:rPr lang="en-US" dirty="0" err="1"/>
              <a:t>hỗ</a:t>
            </a:r>
            <a:r>
              <a:rPr lang="en-US" dirty="0"/>
              <a:t> </a:t>
            </a:r>
            <a:r>
              <a:rPr lang="en-US" dirty="0" err="1"/>
              <a:t>trợ</a:t>
            </a:r>
            <a:endParaRPr lang="en-US" dirty="0"/>
          </a:p>
        </p:txBody>
      </p:sp>
    </p:spTree>
    <p:extLst>
      <p:ext uri="{BB962C8B-B14F-4D97-AF65-F5344CB8AC3E}">
        <p14:creationId xmlns:p14="http://schemas.microsoft.com/office/powerpoint/2010/main" val="10901519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a:spLocks noGrp="1"/>
          </p:cNvSpPr>
          <p:nvPr>
            <p:ph sz="half" idx="1"/>
          </p:nvPr>
        </p:nvSpPr>
        <p:spPr>
          <a:xfrm>
            <a:off x="609441" y="990601"/>
            <a:ext cx="5383397" cy="5135564"/>
          </a:xfrm>
        </p:spPr>
        <p:txBody>
          <a:bodyPr>
            <a:normAutofit/>
          </a:bodyPr>
          <a:lstStyle/>
          <a:p>
            <a:pPr marL="0" indent="0">
              <a:buNone/>
            </a:pPr>
            <a:r>
              <a:rPr lang="en-US" b="1" dirty="0"/>
              <a:t>1. Online Tool</a:t>
            </a:r>
          </a:p>
          <a:p>
            <a:r>
              <a:rPr lang="vi-VN" dirty="0"/>
              <a:t>Cách đơn giản nhất để viết mã ES6 là sử dụng một công cụ trực tuyến</a:t>
            </a:r>
          </a:p>
          <a:p>
            <a:r>
              <a:rPr lang="vi-VN" dirty="0"/>
              <a:t>ví dụ : </a:t>
            </a:r>
          </a:p>
          <a:p>
            <a:pPr lvl="1"/>
            <a:r>
              <a:rPr lang="en-US" dirty="0">
                <a:hlinkClick r:id="rId3"/>
              </a:rPr>
              <a:t>https://es6console.com/</a:t>
            </a:r>
            <a:endParaRPr lang="en-US" dirty="0"/>
          </a:p>
          <a:p>
            <a:pPr lvl="1"/>
            <a:endParaRPr lang="en-US" dirty="0"/>
          </a:p>
          <a:p>
            <a:pPr marL="0" indent="0">
              <a:buNone/>
            </a:pPr>
            <a:br>
              <a:rPr lang="en-US" dirty="0"/>
            </a:br>
            <a:endParaRPr lang="en-US" dirty="0"/>
          </a:p>
        </p:txBody>
      </p:sp>
      <p:pic>
        <p:nvPicPr>
          <p:cNvPr id="2" name="Picture 1">
            <a:extLst>
              <a:ext uri="{FF2B5EF4-FFF2-40B4-BE49-F238E27FC236}">
                <a16:creationId xmlns:a16="http://schemas.microsoft.com/office/drawing/2014/main" id="{53F94660-4DB9-FB4E-9217-83EDA6778ED9}"/>
              </a:ext>
            </a:extLst>
          </p:cNvPr>
          <p:cNvPicPr>
            <a:picLocks noChangeAspect="1"/>
          </p:cNvPicPr>
          <p:nvPr/>
        </p:nvPicPr>
        <p:blipFill>
          <a:blip r:embed="rId4"/>
          <a:stretch>
            <a:fillRect/>
          </a:stretch>
        </p:blipFill>
        <p:spPr>
          <a:xfrm>
            <a:off x="5865812" y="1675823"/>
            <a:ext cx="5933150" cy="3765119"/>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Môi</a:t>
            </a:r>
            <a:r>
              <a:rPr lang="en-US" dirty="0"/>
              <a:t> </a:t>
            </a:r>
            <a:r>
              <a:rPr lang="en-US" dirty="0" err="1"/>
              <a:t>trường</a:t>
            </a:r>
            <a:r>
              <a:rPr lang="en-US" dirty="0"/>
              <a:t> </a:t>
            </a:r>
            <a:r>
              <a:rPr lang="en-US" dirty="0" err="1"/>
              <a:t>phát</a:t>
            </a:r>
            <a:r>
              <a:rPr lang="en-US" dirty="0"/>
              <a:t> </a:t>
            </a:r>
            <a:r>
              <a:rPr lang="en-US" dirty="0" err="1"/>
              <a:t>triển</a:t>
            </a:r>
            <a:endParaRPr lang="en-US" dirty="0"/>
          </a:p>
        </p:txBody>
      </p:sp>
    </p:spTree>
    <p:extLst>
      <p:ext uri="{BB962C8B-B14F-4D97-AF65-F5344CB8AC3E}">
        <p14:creationId xmlns:p14="http://schemas.microsoft.com/office/powerpoint/2010/main" val="22003422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1000"/>
                                        <p:tgtEl>
                                          <p:spTgt spid="6">
                                            <p:txEl>
                                              <p:pRg st="3" end="3"/>
                                            </p:txEl>
                                          </p:spTgt>
                                        </p:tgtEl>
                                      </p:cBhvr>
                                    </p:animEffect>
                                    <p:anim calcmode="lin" valueType="num">
                                      <p:cBhvr>
                                        <p:cTn id="2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1000"/>
                                        <p:tgtEl>
                                          <p:spTgt spid="6">
                                            <p:txEl>
                                              <p:pRg st="5" end="5"/>
                                            </p:txEl>
                                          </p:spTgt>
                                        </p:tgtEl>
                                      </p:cBhvr>
                                    </p:animEffect>
                                    <p:anim calcmode="lin" valueType="num">
                                      <p:cBhvr>
                                        <p:cTn id="34"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a:spLocks noGrp="1"/>
          </p:cNvSpPr>
          <p:nvPr>
            <p:ph sz="half" idx="1"/>
          </p:nvPr>
        </p:nvSpPr>
        <p:spPr>
          <a:xfrm>
            <a:off x="609441" y="990601"/>
            <a:ext cx="5383397" cy="5135564"/>
          </a:xfrm>
        </p:spPr>
        <p:txBody>
          <a:bodyPr>
            <a:normAutofit/>
          </a:bodyPr>
          <a:lstStyle/>
          <a:p>
            <a:r>
              <a:rPr lang="vi-VN" dirty="0"/>
              <a:t>Hoặc bạn có thể dùng một Text Editor bất kỳ để viết mã  </a:t>
            </a:r>
            <a:r>
              <a:rPr lang="vi-VN" b="1" dirty="0"/>
              <a:t>ECMAScript</a:t>
            </a:r>
            <a:r>
              <a:rPr lang="vi-VN" dirty="0"/>
              <a:t>, khuyến khích bạn sử dụng trình soạn thảo </a:t>
            </a:r>
            <a:r>
              <a:rPr lang="vi-VN" b="1" dirty="0"/>
              <a:t>Visual Studio Code</a:t>
            </a:r>
            <a:r>
              <a:rPr lang="vi-VN" dirty="0"/>
              <a:t>, đây là trình soạn thảo được cung cấp miễn phí.</a:t>
            </a:r>
          </a:p>
          <a:p>
            <a:r>
              <a:rPr lang="vi-VN" dirty="0"/>
              <a:t>truy cập đường liên kết</a:t>
            </a:r>
            <a:r>
              <a:rPr lang="en-US" dirty="0"/>
              <a:t> </a:t>
            </a:r>
            <a:r>
              <a:rPr lang="en-US" dirty="0" err="1"/>
              <a:t>dưới</a:t>
            </a:r>
            <a:r>
              <a:rPr lang="en-US" dirty="0"/>
              <a:t> </a:t>
            </a:r>
            <a:r>
              <a:rPr lang="en-US" dirty="0" err="1"/>
              <a:t>để</a:t>
            </a:r>
            <a:r>
              <a:rPr lang="en-US" dirty="0"/>
              <a:t> </a:t>
            </a:r>
            <a:r>
              <a:rPr lang="en-US" dirty="0" err="1"/>
              <a:t>tải</a:t>
            </a:r>
            <a:r>
              <a:rPr lang="en-US" dirty="0"/>
              <a:t>.</a:t>
            </a:r>
            <a:r>
              <a:rPr lang="vi-VN" dirty="0"/>
              <a:t> </a:t>
            </a:r>
            <a:r>
              <a:rPr lang="en-US" dirty="0">
                <a:hlinkClick r:id="rId3"/>
              </a:rPr>
              <a:t>https://code.visualstudio.com</a:t>
            </a:r>
            <a:endParaRPr lang="vi-VN" dirty="0"/>
          </a:p>
          <a:p>
            <a:pPr marL="0" indent="0">
              <a:buNone/>
            </a:pPr>
            <a:br>
              <a:rPr lang="vi-VN" dirty="0"/>
            </a:br>
            <a:endParaRPr lang="vi-VN" dirty="0">
              <a:effectLst/>
            </a:endParaRPr>
          </a:p>
        </p:txBody>
      </p:sp>
      <p:pic>
        <p:nvPicPr>
          <p:cNvPr id="4" name="Picture 3">
            <a:extLst>
              <a:ext uri="{FF2B5EF4-FFF2-40B4-BE49-F238E27FC236}">
                <a16:creationId xmlns:a16="http://schemas.microsoft.com/office/drawing/2014/main" id="{AC1D3563-381C-2C4F-9F61-F641F6470BC2}"/>
              </a:ext>
            </a:extLst>
          </p:cNvPr>
          <p:cNvPicPr>
            <a:picLocks noChangeAspect="1"/>
          </p:cNvPicPr>
          <p:nvPr/>
        </p:nvPicPr>
        <p:blipFill>
          <a:blip r:embed="rId4"/>
          <a:stretch>
            <a:fillRect/>
          </a:stretch>
        </p:blipFill>
        <p:spPr>
          <a:xfrm>
            <a:off x="6387054" y="1143001"/>
            <a:ext cx="5228384" cy="3962400"/>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Môi</a:t>
            </a:r>
            <a:r>
              <a:rPr lang="en-US" dirty="0"/>
              <a:t> </a:t>
            </a:r>
            <a:r>
              <a:rPr lang="en-US" dirty="0" err="1"/>
              <a:t>trường</a:t>
            </a:r>
            <a:r>
              <a:rPr lang="en-US" dirty="0"/>
              <a:t> </a:t>
            </a:r>
            <a:r>
              <a:rPr lang="en-US" dirty="0" err="1"/>
              <a:t>phát</a:t>
            </a:r>
            <a:r>
              <a:rPr lang="en-US" dirty="0"/>
              <a:t> </a:t>
            </a:r>
            <a:r>
              <a:rPr lang="en-US" dirty="0" err="1"/>
              <a:t>triển</a:t>
            </a:r>
            <a:endParaRPr lang="en-US"/>
          </a:p>
        </p:txBody>
      </p:sp>
    </p:spTree>
    <p:extLst>
      <p:ext uri="{BB962C8B-B14F-4D97-AF65-F5344CB8AC3E}">
        <p14:creationId xmlns:p14="http://schemas.microsoft.com/office/powerpoint/2010/main" val="42432048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a:spLocks noGrp="1"/>
          </p:cNvSpPr>
          <p:nvPr>
            <p:ph sz="half" idx="1"/>
          </p:nvPr>
        </p:nvSpPr>
        <p:spPr>
          <a:xfrm>
            <a:off x="609441" y="2267129"/>
            <a:ext cx="5383397" cy="3859035"/>
          </a:xfrm>
        </p:spPr>
        <p:txBody>
          <a:bodyPr>
            <a:normAutofit/>
          </a:bodyPr>
          <a:lstStyle/>
          <a:p>
            <a:pPr>
              <a:lnSpc>
                <a:spcPct val="90000"/>
              </a:lnSpc>
            </a:pPr>
            <a:r>
              <a:rPr lang="en-US" sz="2400" dirty="0"/>
              <a:t>Babel </a:t>
            </a:r>
            <a:r>
              <a:rPr lang="en-US" sz="2400" dirty="0" err="1"/>
              <a:t>là</a:t>
            </a:r>
            <a:r>
              <a:rPr lang="en-US" sz="2400" dirty="0"/>
              <a:t> </a:t>
            </a:r>
            <a:r>
              <a:rPr lang="en-US" sz="2400" dirty="0" err="1"/>
              <a:t>một</a:t>
            </a:r>
            <a:r>
              <a:rPr lang="en-US" sz="2400" dirty="0"/>
              <a:t> </a:t>
            </a:r>
            <a:r>
              <a:rPr lang="en-US" sz="2000" b="1" dirty="0" err="1"/>
              <a:t>transpiler</a:t>
            </a:r>
            <a:r>
              <a:rPr lang="en-US" sz="2400" dirty="0"/>
              <a:t> </a:t>
            </a:r>
            <a:r>
              <a:rPr lang="en-US" sz="2400" dirty="0" err="1"/>
              <a:t>có</a:t>
            </a:r>
            <a:r>
              <a:rPr lang="en-US" sz="2400" dirty="0"/>
              <a:t> </a:t>
            </a:r>
            <a:r>
              <a:rPr lang="en-US" sz="2400" dirty="0" err="1"/>
              <a:t>tác</a:t>
            </a:r>
            <a:r>
              <a:rPr lang="en-US" sz="2400" dirty="0"/>
              <a:t> </a:t>
            </a:r>
            <a:r>
              <a:rPr lang="en-US" sz="2400" dirty="0" err="1"/>
              <a:t>dụng</a:t>
            </a:r>
            <a:r>
              <a:rPr lang="en-US" sz="2400" dirty="0"/>
              <a:t> </a:t>
            </a:r>
            <a:r>
              <a:rPr lang="en-US" sz="2400" dirty="0" err="1"/>
              <a:t>chuyển</a:t>
            </a:r>
            <a:r>
              <a:rPr lang="en-US" sz="2400" dirty="0"/>
              <a:t> </a:t>
            </a:r>
            <a:r>
              <a:rPr lang="en-US" sz="2400" dirty="0" err="1"/>
              <a:t>đổi</a:t>
            </a:r>
            <a:r>
              <a:rPr lang="en-US" sz="2400" dirty="0"/>
              <a:t> code ES6 </a:t>
            </a:r>
            <a:r>
              <a:rPr lang="en-US" sz="2400" dirty="0" err="1"/>
              <a:t>về</a:t>
            </a:r>
            <a:r>
              <a:rPr lang="en-US" sz="2400" dirty="0"/>
              <a:t> code ES5.</a:t>
            </a:r>
            <a:r>
              <a:rPr lang="vi-VN" sz="2400" dirty="0"/>
              <a:t> vì phiên bản ES5 đã được hỗ trợ trên hầu hết tất cả các trình duyệt.</a:t>
            </a:r>
            <a:endParaRPr lang="en-US" sz="2400" dirty="0"/>
          </a:p>
          <a:p>
            <a:pPr>
              <a:lnSpc>
                <a:spcPct val="90000"/>
              </a:lnSpc>
            </a:pPr>
            <a:r>
              <a:rPr lang="vi-VN" sz="2400" dirty="0"/>
              <a:t>Babel dành cho các developer muốn đưa các tính năng mới nhất của ES6 vào ứng dụng của mình nhưng vẫn cần chạy các tính năng này trên tất hầu hết các trình duyệt. </a:t>
            </a:r>
            <a:endParaRPr lang="en-US" sz="2400" dirty="0"/>
          </a:p>
        </p:txBody>
      </p:sp>
      <p:pic>
        <p:nvPicPr>
          <p:cNvPr id="2" name="Picture 1">
            <a:extLst>
              <a:ext uri="{FF2B5EF4-FFF2-40B4-BE49-F238E27FC236}">
                <a16:creationId xmlns:a16="http://schemas.microsoft.com/office/drawing/2014/main" id="{A91A8ED8-1D20-3145-BBDA-90E82635B200}"/>
              </a:ext>
            </a:extLst>
          </p:cNvPr>
          <p:cNvPicPr>
            <a:picLocks noChangeAspect="1"/>
          </p:cNvPicPr>
          <p:nvPr/>
        </p:nvPicPr>
        <p:blipFill>
          <a:blip r:embed="rId3"/>
          <a:stretch>
            <a:fillRect/>
          </a:stretch>
        </p:blipFill>
        <p:spPr>
          <a:xfrm>
            <a:off x="6005313" y="2296866"/>
            <a:ext cx="5560606" cy="2391060"/>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Thư</a:t>
            </a:r>
            <a:r>
              <a:rPr lang="en-US" dirty="0"/>
              <a:t> </a:t>
            </a:r>
            <a:r>
              <a:rPr lang="en-US" dirty="0" err="1"/>
              <a:t>viện</a:t>
            </a:r>
            <a:r>
              <a:rPr lang="en-US" dirty="0"/>
              <a:t> Babel</a:t>
            </a:r>
          </a:p>
        </p:txBody>
      </p:sp>
      <p:sp>
        <p:nvSpPr>
          <p:cNvPr id="4" name="TextBox 3">
            <a:extLst>
              <a:ext uri="{FF2B5EF4-FFF2-40B4-BE49-F238E27FC236}">
                <a16:creationId xmlns:a16="http://schemas.microsoft.com/office/drawing/2014/main" id="{4672F02B-4265-5443-B6B9-F1AEE5D19108}"/>
              </a:ext>
            </a:extLst>
          </p:cNvPr>
          <p:cNvSpPr txBox="1"/>
          <p:nvPr/>
        </p:nvSpPr>
        <p:spPr>
          <a:xfrm>
            <a:off x="596966" y="1066800"/>
            <a:ext cx="10982417" cy="1200329"/>
          </a:xfrm>
          <a:prstGeom prst="rect">
            <a:avLst/>
          </a:prstGeom>
          <a:noFill/>
        </p:spPr>
        <p:txBody>
          <a:bodyPr wrap="square" rtlCol="0">
            <a:spAutoFit/>
          </a:bodyPr>
          <a:lstStyle/>
          <a:p>
            <a:r>
              <a:rPr lang="en-US" sz="2400" dirty="0" err="1"/>
              <a:t>Khái</a:t>
            </a:r>
            <a:r>
              <a:rPr lang="en-US" sz="2400" dirty="0"/>
              <a:t> </a:t>
            </a:r>
            <a:r>
              <a:rPr lang="en-US" sz="2400" dirty="0" err="1"/>
              <a:t>niệm</a:t>
            </a:r>
            <a:r>
              <a:rPr lang="en-US" sz="2400" dirty="0"/>
              <a:t> </a:t>
            </a:r>
            <a:r>
              <a:rPr lang="en-US" sz="2400" b="1" dirty="0" err="1"/>
              <a:t>Transpiler</a:t>
            </a:r>
            <a:r>
              <a:rPr lang="en-US" sz="2400" b="1" dirty="0"/>
              <a:t> (</a:t>
            </a:r>
            <a:r>
              <a:rPr lang="en-US" sz="2400" b="1" i="1" dirty="0"/>
              <a:t>trans</a:t>
            </a:r>
            <a:r>
              <a:rPr lang="en-US" sz="2400" i="1" dirty="0"/>
              <a:t>forming + com</a:t>
            </a:r>
            <a:r>
              <a:rPr lang="en-US" sz="2400" b="1" i="1" dirty="0"/>
              <a:t>piler</a:t>
            </a:r>
            <a:r>
              <a:rPr lang="en-US" sz="2400" dirty="0"/>
              <a:t>) </a:t>
            </a:r>
            <a:r>
              <a:rPr lang="en-US" sz="2400" dirty="0" err="1"/>
              <a:t>là</a:t>
            </a:r>
            <a:r>
              <a:rPr lang="en-US" sz="2400" dirty="0"/>
              <a:t> </a:t>
            </a:r>
            <a:r>
              <a:rPr lang="en-US" sz="2400" dirty="0" err="1"/>
              <a:t>một</a:t>
            </a:r>
            <a:r>
              <a:rPr lang="en-US" sz="2400" dirty="0"/>
              <a:t> </a:t>
            </a:r>
            <a:r>
              <a:rPr lang="en-US" sz="2400" dirty="0" err="1"/>
              <a:t>cách</a:t>
            </a:r>
            <a:r>
              <a:rPr lang="en-US" sz="2400" dirty="0"/>
              <a:t> </a:t>
            </a:r>
            <a:r>
              <a:rPr lang="en-US" sz="2400" dirty="0" err="1"/>
              <a:t>gọi</a:t>
            </a:r>
            <a:r>
              <a:rPr lang="en-US" sz="2400" dirty="0"/>
              <a:t> </a:t>
            </a:r>
            <a:r>
              <a:rPr lang="en-US" sz="2400" dirty="0" err="1"/>
              <a:t>các</a:t>
            </a:r>
            <a:r>
              <a:rPr lang="en-US" sz="2400" dirty="0"/>
              <a:t> </a:t>
            </a:r>
            <a:r>
              <a:rPr lang="en-US" sz="2400" dirty="0" err="1"/>
              <a:t>công</a:t>
            </a:r>
            <a:r>
              <a:rPr lang="en-US" sz="2400" dirty="0"/>
              <a:t> </a:t>
            </a:r>
            <a:r>
              <a:rPr lang="en-US" sz="2400" dirty="0" err="1"/>
              <a:t>cụ</a:t>
            </a:r>
            <a:r>
              <a:rPr lang="en-US" sz="2400" dirty="0"/>
              <a:t> </a:t>
            </a:r>
            <a:r>
              <a:rPr lang="en-US" sz="2400" dirty="0" err="1"/>
              <a:t>có</a:t>
            </a:r>
            <a:r>
              <a:rPr lang="en-US" sz="2400" dirty="0"/>
              <a:t> </a:t>
            </a:r>
            <a:r>
              <a:rPr lang="en-US" sz="2400" dirty="0" err="1"/>
              <a:t>tác</a:t>
            </a:r>
            <a:r>
              <a:rPr lang="en-US" sz="2400" dirty="0"/>
              <a:t> </a:t>
            </a:r>
            <a:r>
              <a:rPr lang="en-US" sz="2400" dirty="0" err="1"/>
              <a:t>dụng</a:t>
            </a:r>
            <a:r>
              <a:rPr lang="en-US" sz="2400" dirty="0"/>
              <a:t> </a:t>
            </a:r>
            <a:r>
              <a:rPr lang="en-US" sz="2400" dirty="0" err="1"/>
              <a:t>chuyển</a:t>
            </a:r>
            <a:r>
              <a:rPr lang="en-US" sz="2400" dirty="0"/>
              <a:t> </a:t>
            </a:r>
            <a:r>
              <a:rPr lang="en-US" sz="2400" dirty="0" err="1"/>
              <a:t>đổi</a:t>
            </a:r>
            <a:r>
              <a:rPr lang="en-US" sz="2400" dirty="0"/>
              <a:t> code </a:t>
            </a:r>
            <a:r>
              <a:rPr lang="en-US" sz="2400" dirty="0" err="1"/>
              <a:t>từ</a:t>
            </a:r>
            <a:r>
              <a:rPr lang="en-US" sz="2400" dirty="0"/>
              <a:t> </a:t>
            </a:r>
            <a:r>
              <a:rPr lang="en-US" sz="2400" dirty="0" err="1"/>
              <a:t>một</a:t>
            </a:r>
            <a:r>
              <a:rPr lang="en-US" sz="2400" dirty="0"/>
              <a:t> </a:t>
            </a:r>
            <a:r>
              <a:rPr lang="en-US" sz="2400" dirty="0" err="1"/>
              <a:t>phiên</a:t>
            </a:r>
            <a:r>
              <a:rPr lang="en-US" sz="2400" dirty="0"/>
              <a:t> </a:t>
            </a:r>
            <a:r>
              <a:rPr lang="en-US" sz="2400" dirty="0" err="1"/>
              <a:t>bản</a:t>
            </a:r>
            <a:r>
              <a:rPr lang="en-US" sz="2400" dirty="0"/>
              <a:t> A </a:t>
            </a:r>
            <a:r>
              <a:rPr lang="en-US" sz="2400" dirty="0" err="1"/>
              <a:t>về</a:t>
            </a:r>
            <a:r>
              <a:rPr lang="en-US" sz="2400" dirty="0"/>
              <a:t> </a:t>
            </a:r>
            <a:r>
              <a:rPr lang="en-US" sz="2400" dirty="0" err="1"/>
              <a:t>một</a:t>
            </a:r>
            <a:r>
              <a:rPr lang="en-US" sz="2400" dirty="0"/>
              <a:t> </a:t>
            </a:r>
            <a:r>
              <a:rPr lang="en-US" sz="2400" dirty="0" err="1"/>
              <a:t>phiên</a:t>
            </a:r>
            <a:r>
              <a:rPr lang="en-US" sz="2400" dirty="0"/>
              <a:t> </a:t>
            </a:r>
            <a:r>
              <a:rPr lang="en-US" sz="2400" dirty="0" err="1"/>
              <a:t>bản</a:t>
            </a:r>
            <a:r>
              <a:rPr lang="en-US" sz="2400" dirty="0"/>
              <a:t> B. </a:t>
            </a:r>
          </a:p>
          <a:p>
            <a:endParaRPr lang="en-US" sz="2400" dirty="0"/>
          </a:p>
        </p:txBody>
      </p:sp>
    </p:spTree>
    <p:extLst>
      <p:ext uri="{BB962C8B-B14F-4D97-AF65-F5344CB8AC3E}">
        <p14:creationId xmlns:p14="http://schemas.microsoft.com/office/powerpoint/2010/main" val="64277921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a:spLocks noGrp="1"/>
          </p:cNvSpPr>
          <p:nvPr>
            <p:ph sz="half" idx="1"/>
          </p:nvPr>
        </p:nvSpPr>
        <p:spPr>
          <a:xfrm>
            <a:off x="609441" y="1143000"/>
            <a:ext cx="10969943" cy="4983164"/>
          </a:xfrm>
        </p:spPr>
        <p:txBody>
          <a:bodyPr>
            <a:normAutofit fontScale="92500" lnSpcReduction="20000"/>
          </a:bodyPr>
          <a:lstStyle/>
          <a:p>
            <a:pPr marL="0" indent="0" fontAlgn="base">
              <a:buNone/>
            </a:pPr>
            <a:r>
              <a:rPr lang="vi-VN" dirty="0"/>
              <a:t>Ví dụ bạn có đoạn code ES6 như sau:</a:t>
            </a:r>
          </a:p>
          <a:p>
            <a:pPr marL="0" indent="0" fontAlgn="base">
              <a:buNone/>
            </a:pPr>
            <a:endParaRPr lang="vi-VN" dirty="0"/>
          </a:p>
          <a:p>
            <a:pPr marL="0" indent="0" fontAlgn="base">
              <a:buNone/>
            </a:pPr>
            <a:endParaRPr lang="vi-VN" dirty="0"/>
          </a:p>
          <a:p>
            <a:pPr marL="0" indent="0" fontAlgn="base">
              <a:buNone/>
            </a:pPr>
            <a:endParaRPr lang="vi-VN" dirty="0"/>
          </a:p>
          <a:p>
            <a:pPr marL="0" indent="0" fontAlgn="base">
              <a:buNone/>
            </a:pPr>
            <a:endParaRPr lang="vi-VN" dirty="0"/>
          </a:p>
          <a:p>
            <a:pPr marL="0" indent="0" fontAlgn="base">
              <a:buNone/>
            </a:pPr>
            <a:endParaRPr lang="vi-VN" dirty="0"/>
          </a:p>
          <a:p>
            <a:pPr marL="0" indent="0" fontAlgn="base">
              <a:buNone/>
            </a:pPr>
            <a:r>
              <a:rPr lang="en-US" dirty="0"/>
              <a:t>Sau </a:t>
            </a:r>
            <a:r>
              <a:rPr lang="en-US" dirty="0" err="1"/>
              <a:t>khi</a:t>
            </a:r>
            <a:r>
              <a:rPr lang="en-US" dirty="0"/>
              <a:t> </a:t>
            </a:r>
            <a:r>
              <a:rPr lang="en-US" dirty="0" err="1"/>
              <a:t>babel.js</a:t>
            </a:r>
            <a:r>
              <a:rPr lang="en-US" dirty="0"/>
              <a:t> </a:t>
            </a:r>
            <a:r>
              <a:rPr lang="en-US" dirty="0" err="1"/>
              <a:t>dịch</a:t>
            </a:r>
            <a:r>
              <a:rPr lang="en-US" dirty="0"/>
              <a:t> </a:t>
            </a:r>
            <a:r>
              <a:rPr lang="en-US" dirty="0" err="1"/>
              <a:t>thành</a:t>
            </a:r>
            <a:r>
              <a:rPr lang="en-US" dirty="0"/>
              <a:t> ES5 </a:t>
            </a:r>
            <a:r>
              <a:rPr lang="en-US" dirty="0" err="1"/>
              <a:t>để</a:t>
            </a:r>
            <a:r>
              <a:rPr lang="en-US" dirty="0"/>
              <a:t> </a:t>
            </a:r>
            <a:r>
              <a:rPr lang="en-US" dirty="0" err="1"/>
              <a:t>có</a:t>
            </a:r>
            <a:r>
              <a:rPr lang="en-US" dirty="0"/>
              <a:t> </a:t>
            </a:r>
            <a:r>
              <a:rPr lang="en-US" dirty="0" err="1"/>
              <a:t>thể</a:t>
            </a:r>
            <a:r>
              <a:rPr lang="en-US" dirty="0"/>
              <a:t> </a:t>
            </a:r>
            <a:r>
              <a:rPr lang="en-US" dirty="0" err="1"/>
              <a:t>chạy</a:t>
            </a:r>
            <a:r>
              <a:rPr lang="en-US" dirty="0"/>
              <a:t> </a:t>
            </a:r>
            <a:r>
              <a:rPr lang="en-US" dirty="0" err="1"/>
              <a:t>tốt</a:t>
            </a:r>
            <a:r>
              <a:rPr lang="en-US" dirty="0"/>
              <a:t> </a:t>
            </a:r>
            <a:r>
              <a:rPr lang="en-US" dirty="0" err="1"/>
              <a:t>trên</a:t>
            </a:r>
            <a:r>
              <a:rPr lang="en-US" dirty="0"/>
              <a:t> </a:t>
            </a:r>
            <a:r>
              <a:rPr lang="en-US" dirty="0" err="1"/>
              <a:t>trình</a:t>
            </a:r>
            <a:r>
              <a:rPr lang="en-US" dirty="0"/>
              <a:t> </a:t>
            </a:r>
            <a:r>
              <a:rPr lang="en-US" dirty="0" err="1"/>
              <a:t>duyệt</a:t>
            </a:r>
            <a:r>
              <a:rPr lang="en-US" dirty="0"/>
              <a:t> </a:t>
            </a:r>
            <a:r>
              <a:rPr lang="en-US" dirty="0" err="1"/>
              <a:t>cũ</a:t>
            </a:r>
            <a:endParaRPr lang="en-US" dirty="0"/>
          </a:p>
          <a:p>
            <a:pPr marL="0" indent="0" fontAlgn="base">
              <a:buNone/>
            </a:pPr>
            <a:br>
              <a:rPr lang="en-US" dirty="0"/>
            </a:br>
            <a:endParaRPr lang="en-US" dirty="0"/>
          </a:p>
          <a:p>
            <a:pPr marL="0" indent="0" fontAlgn="base">
              <a:buNone/>
            </a:pPr>
            <a:endParaRPr lang="vi-VN" dirty="0"/>
          </a:p>
          <a:p>
            <a:pPr marL="0" indent="0">
              <a:buNone/>
            </a:pPr>
            <a:br>
              <a:rPr lang="en-US" dirty="0"/>
            </a:br>
            <a:endParaRPr lang="vi-VN"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Thư</a:t>
            </a:r>
            <a:r>
              <a:rPr lang="en-US" dirty="0"/>
              <a:t> </a:t>
            </a:r>
            <a:r>
              <a:rPr lang="en-US" dirty="0" err="1"/>
              <a:t>viện</a:t>
            </a:r>
            <a:r>
              <a:rPr lang="en-US" dirty="0"/>
              <a:t> Babel</a:t>
            </a:r>
          </a:p>
        </p:txBody>
      </p:sp>
      <p:pic>
        <p:nvPicPr>
          <p:cNvPr id="7" name="Picture 6" descr="A close up of a sign&#10;&#10;Description automatically generated">
            <a:extLst>
              <a:ext uri="{FF2B5EF4-FFF2-40B4-BE49-F238E27FC236}">
                <a16:creationId xmlns:a16="http://schemas.microsoft.com/office/drawing/2014/main" id="{FECA2101-EC89-E64C-BECA-3D9825B83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828799"/>
            <a:ext cx="3429000" cy="132679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2A60FAC-41F7-5944-B8BA-A723C722E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341" y="4114800"/>
            <a:ext cx="5912934" cy="1600200"/>
          </a:xfrm>
          <a:prstGeom prst="rect">
            <a:avLst/>
          </a:prstGeom>
        </p:spPr>
      </p:pic>
    </p:spTree>
    <p:extLst>
      <p:ext uri="{BB962C8B-B14F-4D97-AF65-F5344CB8AC3E}">
        <p14:creationId xmlns:p14="http://schemas.microsoft.com/office/powerpoint/2010/main" val="26270197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6" end="6"/>
                                            </p:txEl>
                                          </p:spTgt>
                                        </p:tgtEl>
                                        <p:attrNameLst>
                                          <p:attrName>style.visibility</p:attrName>
                                        </p:attrNameLst>
                                      </p:cBhvr>
                                      <p:to>
                                        <p:strVal val="visible"/>
                                      </p:to>
                                    </p:set>
                                    <p:animEffect transition="in" filter="fade">
                                      <p:cBhvr>
                                        <p:cTn id="14" dur="1000"/>
                                        <p:tgtEl>
                                          <p:spTgt spid="6">
                                            <p:txEl>
                                              <p:pRg st="6" end="6"/>
                                            </p:txEl>
                                          </p:spTgt>
                                        </p:tgtEl>
                                      </p:cBhvr>
                                    </p:animEffect>
                                    <p:anim calcmode="lin" valueType="num">
                                      <p:cBhvr>
                                        <p:cTn id="1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1000"/>
                                        <p:tgtEl>
                                          <p:spTgt spid="6">
                                            <p:txEl>
                                              <p:pRg st="7" end="7"/>
                                            </p:txEl>
                                          </p:spTgt>
                                        </p:tgtEl>
                                      </p:cBhvr>
                                    </p:animEffect>
                                    <p:anim calcmode="lin" valueType="num">
                                      <p:cBhvr>
                                        <p:cTn id="22"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9" end="9"/>
                                            </p:txEl>
                                          </p:spTgt>
                                        </p:tgtEl>
                                        <p:attrNameLst>
                                          <p:attrName>style.visibility</p:attrName>
                                        </p:attrNameLst>
                                      </p:cBhvr>
                                      <p:to>
                                        <p:strVal val="visible"/>
                                      </p:to>
                                    </p:set>
                                    <p:animEffect transition="in" filter="fade">
                                      <p:cBhvr>
                                        <p:cTn id="28" dur="1000"/>
                                        <p:tgtEl>
                                          <p:spTgt spid="6">
                                            <p:txEl>
                                              <p:pRg st="9" end="9"/>
                                            </p:txEl>
                                          </p:spTgt>
                                        </p:tgtEl>
                                      </p:cBhvr>
                                    </p:animEffect>
                                    <p:anim calcmode="lin" valueType="num">
                                      <p:cBhvr>
                                        <p:cTn id="29"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Tổng</a:t>
            </a:r>
            <a:r>
              <a:rPr lang="en-US" dirty="0"/>
              <a:t> </a:t>
            </a:r>
            <a:r>
              <a:rPr lang="en-US" dirty="0" err="1"/>
              <a:t>kết</a:t>
            </a:r>
            <a:endParaRPr lang="en-US" dirty="0"/>
          </a:p>
        </p:txBody>
      </p:sp>
      <p:sp>
        <p:nvSpPr>
          <p:cNvPr id="5" name="Content Placeholder 4"/>
          <p:cNvSpPr>
            <a:spLocks noGrp="1"/>
          </p:cNvSpPr>
          <p:nvPr>
            <p:ph idx="1"/>
          </p:nvPr>
        </p:nvSpPr>
        <p:spPr/>
        <p:txBody>
          <a:bodyPr>
            <a:normAutofit/>
          </a:bodyPr>
          <a:lstStyle/>
          <a:p>
            <a:r>
              <a:rPr lang="en-US" dirty="0"/>
              <a:t> </a:t>
            </a:r>
            <a:r>
              <a:rPr lang="en-US" dirty="0" err="1"/>
              <a:t>Tổng</a:t>
            </a:r>
            <a:r>
              <a:rPr lang="en-US" dirty="0"/>
              <a:t> </a:t>
            </a:r>
            <a:r>
              <a:rPr lang="en-US" dirty="0" err="1"/>
              <a:t>quan</a:t>
            </a:r>
            <a:r>
              <a:rPr lang="en-US" dirty="0"/>
              <a:t> ECMAScript</a:t>
            </a:r>
          </a:p>
          <a:p>
            <a:r>
              <a:rPr lang="en-US" dirty="0"/>
              <a:t> </a:t>
            </a:r>
            <a:r>
              <a:rPr lang="en-US" dirty="0" err="1"/>
              <a:t>Giới</a:t>
            </a:r>
            <a:r>
              <a:rPr lang="en-US" dirty="0"/>
              <a:t> </a:t>
            </a:r>
            <a:r>
              <a:rPr lang="en-US" dirty="0" err="1"/>
              <a:t>thiệu</a:t>
            </a:r>
            <a:r>
              <a:rPr lang="en-US" dirty="0"/>
              <a:t> </a:t>
            </a:r>
            <a:r>
              <a:rPr lang="en-US" dirty="0" err="1"/>
              <a:t>về</a:t>
            </a:r>
            <a:r>
              <a:rPr lang="en-US" dirty="0"/>
              <a:t> ES6 </a:t>
            </a:r>
            <a:r>
              <a:rPr lang="en-US" dirty="0" err="1"/>
              <a:t>và</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mới</a:t>
            </a:r>
            <a:r>
              <a:rPr lang="en-US" dirty="0"/>
              <a:t> </a:t>
            </a:r>
            <a:r>
              <a:rPr lang="en-US" dirty="0" err="1"/>
              <a:t>trong</a:t>
            </a:r>
            <a:r>
              <a:rPr lang="en-US" dirty="0"/>
              <a:t> ES6</a:t>
            </a:r>
          </a:p>
          <a:p>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và</a:t>
            </a:r>
            <a:r>
              <a:rPr lang="en-US" dirty="0"/>
              <a:t> </a:t>
            </a:r>
            <a:r>
              <a:rPr lang="en-US" dirty="0" err="1"/>
              <a:t>thư</a:t>
            </a:r>
            <a:r>
              <a:rPr lang="en-US" dirty="0"/>
              <a:t> </a:t>
            </a:r>
            <a:r>
              <a:rPr lang="en-US" dirty="0" err="1"/>
              <a:t>viện</a:t>
            </a:r>
            <a:r>
              <a:rPr lang="en-US" dirty="0"/>
              <a:t> </a:t>
            </a:r>
            <a:r>
              <a:rPr lang="en-US" dirty="0" err="1"/>
              <a:t>hỗ</a:t>
            </a:r>
            <a:r>
              <a:rPr lang="en-US" dirty="0"/>
              <a:t> </a:t>
            </a:r>
            <a:r>
              <a:rPr lang="en-US" dirty="0" err="1"/>
              <a:t>trợ</a:t>
            </a:r>
            <a:r>
              <a:rPr lang="en-US" dirty="0"/>
              <a:t> ES6</a:t>
            </a:r>
          </a:p>
        </p:txBody>
      </p:sp>
    </p:spTree>
    <p:extLst>
      <p:ext uri="{BB962C8B-B14F-4D97-AF65-F5344CB8AC3E}">
        <p14:creationId xmlns:p14="http://schemas.microsoft.com/office/powerpoint/2010/main" val="342681834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94132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Nội</a:t>
            </a:r>
            <a:r>
              <a:rPr lang="en-US" dirty="0"/>
              <a:t> dung</a:t>
            </a:r>
          </a:p>
        </p:txBody>
      </p:sp>
      <p:sp>
        <p:nvSpPr>
          <p:cNvPr id="5" name="Content Placeholder 4"/>
          <p:cNvSpPr>
            <a:spLocks noGrp="1"/>
          </p:cNvSpPr>
          <p:nvPr>
            <p:ph idx="1"/>
          </p:nvPr>
        </p:nvSpPr>
        <p:spPr/>
        <p:txBody>
          <a:bodyPr/>
          <a:lstStyle/>
          <a:p>
            <a:r>
              <a:rPr lang="en-US" dirty="0"/>
              <a:t> </a:t>
            </a:r>
            <a:r>
              <a:rPr lang="en-US" dirty="0" err="1"/>
              <a:t>Tổng</a:t>
            </a:r>
            <a:r>
              <a:rPr lang="en-US" dirty="0"/>
              <a:t> </a:t>
            </a:r>
            <a:r>
              <a:rPr lang="en-US" dirty="0" err="1"/>
              <a:t>quan</a:t>
            </a:r>
            <a:r>
              <a:rPr lang="en-US" dirty="0"/>
              <a:t> ECMAScript</a:t>
            </a:r>
          </a:p>
          <a:p>
            <a:r>
              <a:rPr lang="en-US" dirty="0"/>
              <a:t> </a:t>
            </a:r>
            <a:r>
              <a:rPr lang="en-US" dirty="0" err="1"/>
              <a:t>Giới</a:t>
            </a:r>
            <a:r>
              <a:rPr lang="en-US" dirty="0"/>
              <a:t> </a:t>
            </a:r>
            <a:r>
              <a:rPr lang="en-US" dirty="0" err="1"/>
              <a:t>thiệu</a:t>
            </a:r>
            <a:r>
              <a:rPr lang="en-US" dirty="0"/>
              <a:t> </a:t>
            </a:r>
            <a:r>
              <a:rPr lang="en-US" dirty="0" err="1"/>
              <a:t>về</a:t>
            </a:r>
            <a:r>
              <a:rPr lang="en-US" dirty="0"/>
              <a:t> ES6</a:t>
            </a:r>
          </a:p>
          <a:p>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và</a:t>
            </a:r>
            <a:r>
              <a:rPr lang="en-US" dirty="0"/>
              <a:t> </a:t>
            </a:r>
            <a:r>
              <a:rPr lang="en-US" dirty="0" err="1"/>
              <a:t>thư</a:t>
            </a:r>
            <a:r>
              <a:rPr lang="en-US" dirty="0"/>
              <a:t> </a:t>
            </a:r>
            <a:r>
              <a:rPr lang="en-US" dirty="0" err="1"/>
              <a:t>viện</a:t>
            </a:r>
            <a:r>
              <a:rPr lang="en-US" dirty="0"/>
              <a:t> </a:t>
            </a:r>
            <a:r>
              <a:rPr lang="en-US" dirty="0" err="1"/>
              <a:t>hỗ</a:t>
            </a:r>
            <a:r>
              <a:rPr lang="en-US" dirty="0"/>
              <a:t> </a:t>
            </a:r>
            <a:r>
              <a:rPr lang="en-US" dirty="0" err="1"/>
              <a:t>trợ</a:t>
            </a:r>
            <a:r>
              <a:rPr lang="en-US" dirty="0"/>
              <a:t> ES6</a:t>
            </a:r>
          </a:p>
        </p:txBody>
      </p:sp>
    </p:spTree>
    <p:extLst>
      <p:ext uri="{BB962C8B-B14F-4D97-AF65-F5344CB8AC3E}">
        <p14:creationId xmlns:p14="http://schemas.microsoft.com/office/powerpoint/2010/main" val="22502329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1: </a:t>
            </a:r>
            <a:br>
              <a:rPr lang="en-US" dirty="0"/>
            </a:br>
            <a:r>
              <a:rPr lang="en-US" dirty="0" err="1"/>
              <a:t>Tổng</a:t>
            </a:r>
            <a:r>
              <a:rPr lang="en-US" dirty="0"/>
              <a:t> </a:t>
            </a:r>
            <a:r>
              <a:rPr lang="en-US" dirty="0" err="1"/>
              <a:t>quan</a:t>
            </a:r>
            <a:r>
              <a:rPr lang="en-US" dirty="0"/>
              <a:t> ECMAScript</a:t>
            </a:r>
          </a:p>
        </p:txBody>
      </p:sp>
    </p:spTree>
    <p:extLst>
      <p:ext uri="{BB962C8B-B14F-4D97-AF65-F5344CB8AC3E}">
        <p14:creationId xmlns:p14="http://schemas.microsoft.com/office/powerpoint/2010/main" val="38709568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ECMAScript </a:t>
            </a:r>
            <a:r>
              <a:rPr lang="en-US" dirty="0" err="1"/>
              <a:t>là</a:t>
            </a:r>
            <a:r>
              <a:rPr lang="en-US" dirty="0"/>
              <a:t> </a:t>
            </a:r>
            <a:r>
              <a:rPr lang="en-US" dirty="0" err="1"/>
              <a:t>gì</a:t>
            </a:r>
            <a:r>
              <a:rPr lang="en-US" dirty="0"/>
              <a:t>?</a:t>
            </a:r>
          </a:p>
        </p:txBody>
      </p:sp>
      <p:sp>
        <p:nvSpPr>
          <p:cNvPr id="4" name="Content Placeholder 3"/>
          <p:cNvSpPr>
            <a:spLocks noGrp="1"/>
          </p:cNvSpPr>
          <p:nvPr>
            <p:ph idx="1"/>
          </p:nvPr>
        </p:nvSpPr>
        <p:spPr>
          <a:xfrm>
            <a:off x="609442" y="1066800"/>
            <a:ext cx="10971370" cy="5257800"/>
          </a:xfrm>
        </p:spPr>
        <p:txBody>
          <a:bodyPr/>
          <a:lstStyle/>
          <a:p>
            <a:pPr fontAlgn="base"/>
            <a:r>
              <a:rPr lang="vi-VN" b="1" dirty="0"/>
              <a:t>ECMA</a:t>
            </a:r>
            <a:r>
              <a:rPr lang="vi-VN" dirty="0"/>
              <a:t> được viết tắt từ European Computer Manufacturer’s Association (</a:t>
            </a:r>
            <a:r>
              <a:rPr lang="en-US" dirty="0" err="1"/>
              <a:t>Hiệp</a:t>
            </a:r>
            <a:r>
              <a:rPr lang="en-US" dirty="0"/>
              <a:t> </a:t>
            </a:r>
            <a:r>
              <a:rPr lang="en-US" dirty="0" err="1"/>
              <a:t>hội</a:t>
            </a:r>
            <a:r>
              <a:rPr lang="en-US" dirty="0"/>
              <a:t> </a:t>
            </a:r>
            <a:r>
              <a:rPr lang="en-US" dirty="0" err="1"/>
              <a:t>các</a:t>
            </a:r>
            <a:r>
              <a:rPr lang="en-US" dirty="0"/>
              <a:t> </a:t>
            </a:r>
            <a:r>
              <a:rPr lang="en-US" dirty="0" err="1"/>
              <a:t>nhà</a:t>
            </a:r>
            <a:r>
              <a:rPr lang="en-US" dirty="0"/>
              <a:t> </a:t>
            </a:r>
            <a:r>
              <a:rPr lang="en-US" dirty="0" err="1"/>
              <a:t>sản</a:t>
            </a:r>
            <a:r>
              <a:rPr lang="en-US" dirty="0"/>
              <a:t> </a:t>
            </a:r>
            <a:r>
              <a:rPr lang="en-US" dirty="0" err="1"/>
              <a:t>xuất</a:t>
            </a:r>
            <a:r>
              <a:rPr lang="en-US" dirty="0"/>
              <a:t> </a:t>
            </a:r>
            <a:r>
              <a:rPr lang="en-US" dirty="0" err="1"/>
              <a:t>máy</a:t>
            </a:r>
            <a:r>
              <a:rPr lang="en-US" dirty="0"/>
              <a:t> </a:t>
            </a:r>
            <a:r>
              <a:rPr lang="en-US" dirty="0" err="1"/>
              <a:t>tính</a:t>
            </a:r>
            <a:r>
              <a:rPr lang="en-US" dirty="0"/>
              <a:t> </a:t>
            </a:r>
            <a:r>
              <a:rPr lang="en-US" dirty="0" err="1"/>
              <a:t>Châu</a:t>
            </a:r>
            <a:r>
              <a:rPr lang="en-US" dirty="0"/>
              <a:t> </a:t>
            </a:r>
            <a:r>
              <a:rPr lang="en-US" dirty="0" err="1"/>
              <a:t>Âu</a:t>
            </a:r>
            <a:r>
              <a:rPr lang="en-US" dirty="0"/>
              <a:t>)</a:t>
            </a:r>
          </a:p>
          <a:p>
            <a:pPr fontAlgn="base"/>
            <a:r>
              <a:rPr lang="vi-VN" dirty="0"/>
              <a:t>Tiêu chuẩn ECMA dựa trên một số công nghệ ban đầu, nổi tiếng nhất là JavaScript (Netscape) và JScript (Microsoft).</a:t>
            </a:r>
          </a:p>
          <a:p>
            <a:pPr fontAlgn="base"/>
            <a:r>
              <a:rPr lang="en-US" i="1" dirty="0"/>
              <a:t>ECMAScript </a:t>
            </a:r>
            <a:r>
              <a:rPr lang="en-US" i="1" dirty="0" err="1"/>
              <a:t>là</a:t>
            </a:r>
            <a:r>
              <a:rPr lang="en-US" i="1" dirty="0"/>
              <a:t> </a:t>
            </a:r>
            <a:r>
              <a:rPr lang="en-US" i="1" dirty="0" err="1"/>
              <a:t>một</a:t>
            </a:r>
            <a:r>
              <a:rPr lang="en-US" i="1" dirty="0"/>
              <a:t> </a:t>
            </a:r>
            <a:r>
              <a:rPr lang="en-US" i="1" dirty="0" err="1"/>
              <a:t>đặc</a:t>
            </a:r>
            <a:r>
              <a:rPr lang="en-US" i="1" dirty="0"/>
              <a:t> </a:t>
            </a:r>
            <a:r>
              <a:rPr lang="en-US" i="1" dirty="0" err="1"/>
              <a:t>tả</a:t>
            </a:r>
            <a:r>
              <a:rPr lang="en-US" i="1" dirty="0"/>
              <a:t> </a:t>
            </a:r>
            <a:r>
              <a:rPr lang="en-US" i="1" dirty="0" err="1"/>
              <a:t>chứa</a:t>
            </a:r>
            <a:r>
              <a:rPr lang="en-US" i="1" dirty="0"/>
              <a:t> </a:t>
            </a:r>
            <a:r>
              <a:rPr lang="en-US" i="1" dirty="0" err="1"/>
              <a:t>một</a:t>
            </a:r>
            <a:r>
              <a:rPr lang="en-US" i="1" dirty="0"/>
              <a:t> </a:t>
            </a:r>
            <a:r>
              <a:rPr lang="en-US" i="1" dirty="0" err="1"/>
              <a:t>loạt</a:t>
            </a:r>
            <a:r>
              <a:rPr lang="en-US" i="1" dirty="0"/>
              <a:t> </a:t>
            </a:r>
            <a:r>
              <a:rPr lang="en-US" i="1" dirty="0" err="1"/>
              <a:t>các</a:t>
            </a:r>
            <a:r>
              <a:rPr lang="en-US" i="1" dirty="0"/>
              <a:t> </a:t>
            </a:r>
            <a:r>
              <a:rPr lang="en-US" i="1" dirty="0" err="1"/>
              <a:t>yêu</a:t>
            </a:r>
            <a:r>
              <a:rPr lang="en-US" i="1" dirty="0"/>
              <a:t> </a:t>
            </a:r>
            <a:r>
              <a:rPr lang="en-US" i="1" dirty="0" err="1"/>
              <a:t>cầu</a:t>
            </a:r>
            <a:r>
              <a:rPr lang="en-US" i="1" dirty="0"/>
              <a:t> </a:t>
            </a:r>
            <a:r>
              <a:rPr lang="en-US" i="1" dirty="0" err="1"/>
              <a:t>đòi</a:t>
            </a:r>
            <a:r>
              <a:rPr lang="en-US" i="1" dirty="0"/>
              <a:t> </a:t>
            </a:r>
            <a:r>
              <a:rPr lang="en-US" i="1" dirty="0" err="1"/>
              <a:t>hỏi</a:t>
            </a:r>
            <a:r>
              <a:rPr lang="en-US" i="1" dirty="0"/>
              <a:t> </a:t>
            </a:r>
            <a:r>
              <a:rPr lang="en-US" i="1" dirty="0" err="1"/>
              <a:t>các</a:t>
            </a:r>
            <a:r>
              <a:rPr lang="en-US" i="1" dirty="0"/>
              <a:t> </a:t>
            </a:r>
            <a:r>
              <a:rPr lang="en-US" i="1" dirty="0" err="1"/>
              <a:t>nhà</a:t>
            </a:r>
            <a:r>
              <a:rPr lang="en-US" i="1" dirty="0"/>
              <a:t> </a:t>
            </a:r>
            <a:r>
              <a:rPr lang="en-US" i="1" dirty="0" err="1"/>
              <a:t>phát</a:t>
            </a:r>
            <a:r>
              <a:rPr lang="en-US" i="1" dirty="0"/>
              <a:t> </a:t>
            </a:r>
            <a:r>
              <a:rPr lang="en-US" i="1" dirty="0" err="1"/>
              <a:t>hành</a:t>
            </a:r>
            <a:r>
              <a:rPr lang="en-US" i="1" dirty="0"/>
              <a:t> </a:t>
            </a:r>
            <a:r>
              <a:rPr lang="en-US" i="1" dirty="0" err="1"/>
              <a:t>ngôn</a:t>
            </a:r>
            <a:r>
              <a:rPr lang="en-US" i="1" dirty="0"/>
              <a:t> </a:t>
            </a:r>
            <a:r>
              <a:rPr lang="en-US" i="1" dirty="0" err="1"/>
              <a:t>ngữ</a:t>
            </a:r>
            <a:r>
              <a:rPr lang="en-US" i="1" dirty="0"/>
              <a:t> Script </a:t>
            </a:r>
            <a:r>
              <a:rPr lang="en-US" i="1" dirty="0" err="1"/>
              <a:t>phải</a:t>
            </a:r>
            <a:r>
              <a:rPr lang="en-US" i="1" dirty="0"/>
              <a:t> </a:t>
            </a:r>
            <a:r>
              <a:rPr lang="en-US" i="1" dirty="0" err="1"/>
              <a:t>tuân</a:t>
            </a:r>
            <a:r>
              <a:rPr lang="en-US" i="1" dirty="0"/>
              <a:t> </a:t>
            </a:r>
            <a:r>
              <a:rPr lang="en-US" i="1" dirty="0" err="1"/>
              <a:t>theo</a:t>
            </a:r>
            <a:r>
              <a:rPr lang="en-US" dirty="0" err="1"/>
              <a:t>.</a:t>
            </a:r>
            <a:r>
              <a:rPr lang="en-US" dirty="0"/>
              <a:t> </a:t>
            </a:r>
            <a:br>
              <a:rPr lang="vi-VN" dirty="0"/>
            </a:br>
            <a:endParaRPr lang="en-US" dirty="0"/>
          </a:p>
          <a:p>
            <a:pPr lvl="1"/>
            <a:endParaRPr lang="en-US" dirty="0"/>
          </a:p>
        </p:txBody>
      </p:sp>
    </p:spTree>
    <p:extLst>
      <p:ext uri="{BB962C8B-B14F-4D97-AF65-F5344CB8AC3E}">
        <p14:creationId xmlns:p14="http://schemas.microsoft.com/office/powerpoint/2010/main" val="4753752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Lịch</a:t>
            </a:r>
            <a:r>
              <a:rPr lang="en-US" dirty="0"/>
              <a:t> </a:t>
            </a:r>
            <a:r>
              <a:rPr lang="en-US" dirty="0" err="1"/>
              <a:t>sử</a:t>
            </a:r>
            <a:r>
              <a:rPr lang="en-US" dirty="0"/>
              <a:t> </a:t>
            </a:r>
            <a:r>
              <a:rPr lang="en-US" dirty="0" err="1"/>
              <a:t>hình</a:t>
            </a:r>
            <a:r>
              <a:rPr lang="en-US" dirty="0"/>
              <a:t> </a:t>
            </a:r>
            <a:r>
              <a:rPr lang="en-US" dirty="0" err="1"/>
              <a:t>thành</a:t>
            </a:r>
            <a:endParaRPr lang="en-US" dirty="0"/>
          </a:p>
        </p:txBody>
      </p:sp>
      <p:sp>
        <p:nvSpPr>
          <p:cNvPr id="4" name="Content Placeholder 3"/>
          <p:cNvSpPr>
            <a:spLocks noGrp="1"/>
          </p:cNvSpPr>
          <p:nvPr>
            <p:ph idx="1"/>
          </p:nvPr>
        </p:nvSpPr>
        <p:spPr>
          <a:xfrm>
            <a:off x="609442" y="1066800"/>
            <a:ext cx="10969942" cy="5257800"/>
          </a:xfrm>
        </p:spPr>
        <p:txBody>
          <a:bodyPr/>
          <a:lstStyle/>
          <a:p>
            <a:r>
              <a:rPr lang="vi-VN" dirty="0"/>
              <a:t>Tháng 5 năm 1995, Javascript được phát triển bởi Brendan Eich của Netscape</a:t>
            </a:r>
          </a:p>
          <a:p>
            <a:r>
              <a:rPr lang="vi-VN" dirty="0"/>
              <a:t>Ban đầu nó được đặt tên là Mocha, sau 4 tháng được đổi tên là LiveScript, và cuối cùng được gọi với tên là JavaScript.</a:t>
            </a:r>
          </a:p>
          <a:p>
            <a:r>
              <a:rPr lang="vi-VN" dirty="0"/>
              <a:t>Năm 1997, phiên bản ECMAScript đầu tiên phát hành sau khi Netscape chuyển Javascript đến ECMA International để làm công tác chuẩn hóa và viết đặc tả.</a:t>
            </a:r>
          </a:p>
          <a:p>
            <a:endParaRPr lang="vi-VN" dirty="0"/>
          </a:p>
          <a:p>
            <a:endParaRPr lang="en-US" sz="2400" dirty="0">
              <a:solidFill>
                <a:srgbClr val="FF5A33"/>
              </a:solidFill>
            </a:endParaRPr>
          </a:p>
        </p:txBody>
      </p:sp>
    </p:spTree>
    <p:extLst>
      <p:ext uri="{BB962C8B-B14F-4D97-AF65-F5344CB8AC3E}">
        <p14:creationId xmlns:p14="http://schemas.microsoft.com/office/powerpoint/2010/main" val="985259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các</a:t>
            </a:r>
            <a:r>
              <a:rPr lang="en-US" dirty="0"/>
              <a:t> </a:t>
            </a:r>
            <a:r>
              <a:rPr lang="en-US" dirty="0" err="1"/>
              <a:t>phiên</a:t>
            </a:r>
            <a:r>
              <a:rPr lang="en-US" dirty="0"/>
              <a:t> </a:t>
            </a:r>
            <a:r>
              <a:rPr lang="en-US" dirty="0" err="1"/>
              <a:t>bản</a:t>
            </a:r>
            <a:r>
              <a:rPr lang="en-US" dirty="0"/>
              <a:t> ECMAScript</a:t>
            </a:r>
          </a:p>
        </p:txBody>
      </p:sp>
      <p:sp>
        <p:nvSpPr>
          <p:cNvPr id="4" name="Content Placeholder 3"/>
          <p:cNvSpPr>
            <a:spLocks noGrp="1"/>
          </p:cNvSpPr>
          <p:nvPr>
            <p:ph idx="1"/>
          </p:nvPr>
        </p:nvSpPr>
        <p:spPr>
          <a:xfrm>
            <a:off x="609442" y="1066800"/>
            <a:ext cx="10969942" cy="5257800"/>
          </a:xfrm>
        </p:spPr>
        <p:txBody>
          <a:bodyPr/>
          <a:lstStyle/>
          <a:p>
            <a:endParaRPr lang="vi-VN" dirty="0"/>
          </a:p>
          <a:p>
            <a:endParaRPr lang="en-US" sz="2400" dirty="0">
              <a:solidFill>
                <a:srgbClr val="FF5A33"/>
              </a:solidFill>
            </a:endParaRPr>
          </a:p>
        </p:txBody>
      </p:sp>
      <p:graphicFrame>
        <p:nvGraphicFramePr>
          <p:cNvPr id="6" name="Table 5">
            <a:extLst>
              <a:ext uri="{FF2B5EF4-FFF2-40B4-BE49-F238E27FC236}">
                <a16:creationId xmlns:a16="http://schemas.microsoft.com/office/drawing/2014/main" id="{370C8599-B30E-A943-B0B3-ABE7E3C27141}"/>
              </a:ext>
            </a:extLst>
          </p:cNvPr>
          <p:cNvGraphicFramePr>
            <a:graphicFrameLocks noGrp="1"/>
          </p:cNvGraphicFramePr>
          <p:nvPr>
            <p:extLst>
              <p:ext uri="{D42A27DB-BD31-4B8C-83A1-F6EECF244321}">
                <p14:modId xmlns:p14="http://schemas.microsoft.com/office/powerpoint/2010/main" val="739997807"/>
              </p:ext>
            </p:extLst>
          </p:nvPr>
        </p:nvGraphicFramePr>
        <p:xfrm>
          <a:off x="608012" y="1066801"/>
          <a:ext cx="10969942" cy="4724401"/>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1297335990"/>
                    </a:ext>
                  </a:extLst>
                </a:gridCol>
                <a:gridCol w="8074342">
                  <a:extLst>
                    <a:ext uri="{9D8B030D-6E8A-4147-A177-3AD203B41FA5}">
                      <a16:colId xmlns:a16="http://schemas.microsoft.com/office/drawing/2014/main" val="3173557436"/>
                    </a:ext>
                  </a:extLst>
                </a:gridCol>
              </a:tblGrid>
              <a:tr h="429491">
                <a:tc>
                  <a:txBody>
                    <a:bodyPr/>
                    <a:lstStyle/>
                    <a:p>
                      <a:r>
                        <a:rPr lang="en-US" dirty="0" err="1"/>
                        <a:t>Phiên</a:t>
                      </a:r>
                      <a:r>
                        <a:rPr lang="en-US" dirty="0"/>
                        <a:t> </a:t>
                      </a:r>
                      <a:r>
                        <a:rPr lang="en-US" dirty="0" err="1"/>
                        <a:t>bản</a:t>
                      </a:r>
                      <a:endParaRPr lang="en-US" dirty="0"/>
                    </a:p>
                  </a:txBody>
                  <a:tcPr/>
                </a:tc>
                <a:tc>
                  <a:txBody>
                    <a:bodyPr/>
                    <a:lstStyle/>
                    <a:p>
                      <a:r>
                        <a:rPr lang="en-US" dirty="0" err="1"/>
                        <a:t>Tên</a:t>
                      </a:r>
                      <a:r>
                        <a:rPr lang="en-US" dirty="0"/>
                        <a:t> </a:t>
                      </a:r>
                      <a:r>
                        <a:rPr lang="en-US" dirty="0" err="1"/>
                        <a:t>chính</a:t>
                      </a:r>
                      <a:r>
                        <a:rPr lang="en-US" dirty="0"/>
                        <a:t> </a:t>
                      </a:r>
                      <a:r>
                        <a:rPr lang="en-US" dirty="0" err="1"/>
                        <a:t>thức</a:t>
                      </a:r>
                      <a:endParaRPr lang="en-US" dirty="0"/>
                    </a:p>
                  </a:txBody>
                  <a:tcPr/>
                </a:tc>
                <a:extLst>
                  <a:ext uri="{0D108BD9-81ED-4DB2-BD59-A6C34878D82A}">
                    <a16:rowId xmlns:a16="http://schemas.microsoft.com/office/drawing/2014/main" val="287966365"/>
                  </a:ext>
                </a:extLst>
              </a:tr>
              <a:tr h="429491">
                <a:tc>
                  <a:txBody>
                    <a:bodyPr/>
                    <a:lstStyle/>
                    <a:p>
                      <a:r>
                        <a:rPr lang="en-US" dirty="0"/>
                        <a:t>1</a:t>
                      </a:r>
                    </a:p>
                  </a:txBody>
                  <a:tcPr/>
                </a:tc>
                <a:tc>
                  <a:txBody>
                    <a:bodyPr/>
                    <a:lstStyle/>
                    <a:p>
                      <a:r>
                        <a:rPr lang="en-US" dirty="0"/>
                        <a:t>ECMAScript 1 (1997)</a:t>
                      </a:r>
                    </a:p>
                  </a:txBody>
                  <a:tcPr/>
                </a:tc>
                <a:extLst>
                  <a:ext uri="{0D108BD9-81ED-4DB2-BD59-A6C34878D82A}">
                    <a16:rowId xmlns:a16="http://schemas.microsoft.com/office/drawing/2014/main" val="3086334522"/>
                  </a:ext>
                </a:extLst>
              </a:tr>
              <a:tr h="429491">
                <a:tc>
                  <a:txBody>
                    <a:bodyPr/>
                    <a:lstStyle/>
                    <a:p>
                      <a:r>
                        <a:rPr lang="en-US" dirty="0"/>
                        <a:t>2</a:t>
                      </a:r>
                    </a:p>
                  </a:txBody>
                  <a:tcPr/>
                </a:tc>
                <a:tc>
                  <a:txBody>
                    <a:bodyPr/>
                    <a:lstStyle/>
                    <a:p>
                      <a:r>
                        <a:rPr lang="en-US" dirty="0"/>
                        <a:t>ECMAScript 2 (1998)</a:t>
                      </a:r>
                    </a:p>
                  </a:txBody>
                  <a:tcPr/>
                </a:tc>
                <a:extLst>
                  <a:ext uri="{0D108BD9-81ED-4DB2-BD59-A6C34878D82A}">
                    <a16:rowId xmlns:a16="http://schemas.microsoft.com/office/drawing/2014/main" val="3732726097"/>
                  </a:ext>
                </a:extLst>
              </a:tr>
              <a:tr h="429491">
                <a:tc>
                  <a:txBody>
                    <a:bodyPr/>
                    <a:lstStyle/>
                    <a:p>
                      <a:r>
                        <a:rPr lang="en-US" dirty="0"/>
                        <a:t>3</a:t>
                      </a:r>
                    </a:p>
                  </a:txBody>
                  <a:tcPr/>
                </a:tc>
                <a:tc>
                  <a:txBody>
                    <a:bodyPr/>
                    <a:lstStyle/>
                    <a:p>
                      <a:r>
                        <a:rPr lang="en-US" dirty="0"/>
                        <a:t>ECMAScript 3 (1999)</a:t>
                      </a:r>
                    </a:p>
                  </a:txBody>
                  <a:tcPr/>
                </a:tc>
                <a:extLst>
                  <a:ext uri="{0D108BD9-81ED-4DB2-BD59-A6C34878D82A}">
                    <a16:rowId xmlns:a16="http://schemas.microsoft.com/office/drawing/2014/main" val="2128567928"/>
                  </a:ext>
                </a:extLst>
              </a:tr>
              <a:tr h="429491">
                <a:tc>
                  <a:txBody>
                    <a:bodyPr/>
                    <a:lstStyle/>
                    <a:p>
                      <a:r>
                        <a:rPr lang="en-US" dirty="0"/>
                        <a:t>4</a:t>
                      </a:r>
                    </a:p>
                  </a:txBody>
                  <a:tcPr/>
                </a:tc>
                <a:tc>
                  <a:txBody>
                    <a:bodyPr/>
                    <a:lstStyle/>
                    <a:p>
                      <a:r>
                        <a:rPr lang="en-US" dirty="0"/>
                        <a:t>ECMAScript 4 – </a:t>
                      </a:r>
                      <a:r>
                        <a:rPr lang="en-US" dirty="0" err="1"/>
                        <a:t>Không</a:t>
                      </a:r>
                      <a:r>
                        <a:rPr lang="en-US" dirty="0"/>
                        <a:t> </a:t>
                      </a:r>
                      <a:r>
                        <a:rPr lang="en-US" dirty="0" err="1"/>
                        <a:t>được</a:t>
                      </a:r>
                      <a:r>
                        <a:rPr lang="en-US" dirty="0"/>
                        <a:t> </a:t>
                      </a:r>
                      <a:r>
                        <a:rPr lang="en-US" dirty="0" err="1"/>
                        <a:t>phát</a:t>
                      </a:r>
                      <a:r>
                        <a:rPr lang="en-US" dirty="0"/>
                        <a:t> </a:t>
                      </a:r>
                      <a:r>
                        <a:rPr lang="en-US" dirty="0" err="1"/>
                        <a:t>hành</a:t>
                      </a:r>
                      <a:endParaRPr lang="en-US" dirty="0"/>
                    </a:p>
                  </a:txBody>
                  <a:tcPr/>
                </a:tc>
                <a:extLst>
                  <a:ext uri="{0D108BD9-81ED-4DB2-BD59-A6C34878D82A}">
                    <a16:rowId xmlns:a16="http://schemas.microsoft.com/office/drawing/2014/main" val="4042170124"/>
                  </a:ext>
                </a:extLst>
              </a:tr>
              <a:tr h="429491">
                <a:tc>
                  <a:txBody>
                    <a:bodyPr/>
                    <a:lstStyle/>
                    <a:p>
                      <a:r>
                        <a:rPr lang="en-US" dirty="0"/>
                        <a:t>5</a:t>
                      </a:r>
                    </a:p>
                  </a:txBody>
                  <a:tcPr/>
                </a:tc>
                <a:tc>
                  <a:txBody>
                    <a:bodyPr/>
                    <a:lstStyle/>
                    <a:p>
                      <a:r>
                        <a:rPr lang="en-US" dirty="0"/>
                        <a:t>ECMAScript 5 (2009) – </a:t>
                      </a:r>
                      <a:r>
                        <a:rPr lang="en-US" b="1" dirty="0"/>
                        <a:t>ES5</a:t>
                      </a:r>
                    </a:p>
                  </a:txBody>
                  <a:tcPr/>
                </a:tc>
                <a:extLst>
                  <a:ext uri="{0D108BD9-81ED-4DB2-BD59-A6C34878D82A}">
                    <a16:rowId xmlns:a16="http://schemas.microsoft.com/office/drawing/2014/main" val="2896042934"/>
                  </a:ext>
                </a:extLst>
              </a:tr>
              <a:tr h="429491">
                <a:tc>
                  <a:txBody>
                    <a:bodyPr/>
                    <a:lstStyle/>
                    <a:p>
                      <a:r>
                        <a:rPr lang="en-US" dirty="0"/>
                        <a:t>5.1</a:t>
                      </a:r>
                    </a:p>
                  </a:txBody>
                  <a:tcPr/>
                </a:tc>
                <a:tc>
                  <a:txBody>
                    <a:bodyPr/>
                    <a:lstStyle/>
                    <a:p>
                      <a:r>
                        <a:rPr lang="en-US" b="0" dirty="0"/>
                        <a:t>ECMAScript 5.1 (2011)</a:t>
                      </a:r>
                    </a:p>
                  </a:txBody>
                  <a:tcPr/>
                </a:tc>
                <a:extLst>
                  <a:ext uri="{0D108BD9-81ED-4DB2-BD59-A6C34878D82A}">
                    <a16:rowId xmlns:a16="http://schemas.microsoft.com/office/drawing/2014/main" val="769702268"/>
                  </a:ext>
                </a:extLst>
              </a:tr>
              <a:tr h="429491">
                <a:tc>
                  <a:txBody>
                    <a:bodyPr/>
                    <a:lstStyle/>
                    <a:p>
                      <a:r>
                        <a:rPr lang="en-US" dirty="0"/>
                        <a:t>6</a:t>
                      </a:r>
                    </a:p>
                  </a:txBody>
                  <a:tcPr/>
                </a:tc>
                <a:tc>
                  <a:txBody>
                    <a:bodyPr/>
                    <a:lstStyle/>
                    <a:p>
                      <a:r>
                        <a:rPr lang="en-US" dirty="0"/>
                        <a:t>ECMAScript 2015 – </a:t>
                      </a:r>
                      <a:r>
                        <a:rPr lang="en-US" b="1" dirty="0"/>
                        <a:t>ES6</a:t>
                      </a:r>
                    </a:p>
                  </a:txBody>
                  <a:tcPr/>
                </a:tc>
                <a:extLst>
                  <a:ext uri="{0D108BD9-81ED-4DB2-BD59-A6C34878D82A}">
                    <a16:rowId xmlns:a16="http://schemas.microsoft.com/office/drawing/2014/main" val="2515147361"/>
                  </a:ext>
                </a:extLst>
              </a:tr>
              <a:tr h="429491">
                <a:tc>
                  <a:txBody>
                    <a:bodyPr/>
                    <a:lstStyle/>
                    <a:p>
                      <a:r>
                        <a:rPr lang="en-US" dirty="0"/>
                        <a:t>7</a:t>
                      </a:r>
                    </a:p>
                  </a:txBody>
                  <a:tcPr/>
                </a:tc>
                <a:tc>
                  <a:txBody>
                    <a:bodyPr/>
                    <a:lstStyle/>
                    <a:p>
                      <a:r>
                        <a:rPr lang="en-US" dirty="0"/>
                        <a:t>ECMAScript 2016</a:t>
                      </a:r>
                    </a:p>
                  </a:txBody>
                  <a:tcPr/>
                </a:tc>
                <a:extLst>
                  <a:ext uri="{0D108BD9-81ED-4DB2-BD59-A6C34878D82A}">
                    <a16:rowId xmlns:a16="http://schemas.microsoft.com/office/drawing/2014/main" val="2778693813"/>
                  </a:ext>
                </a:extLst>
              </a:tr>
              <a:tr h="429491">
                <a:tc>
                  <a:txBody>
                    <a:bodyPr/>
                    <a:lstStyle/>
                    <a:p>
                      <a:r>
                        <a:rPr lang="en-US" dirty="0"/>
                        <a:t>8</a:t>
                      </a:r>
                    </a:p>
                  </a:txBody>
                  <a:tcPr/>
                </a:tc>
                <a:tc>
                  <a:txBody>
                    <a:bodyPr/>
                    <a:lstStyle/>
                    <a:p>
                      <a:r>
                        <a:rPr lang="en-US" dirty="0"/>
                        <a:t>ECMAScript 2017</a:t>
                      </a:r>
                    </a:p>
                  </a:txBody>
                  <a:tcPr/>
                </a:tc>
                <a:extLst>
                  <a:ext uri="{0D108BD9-81ED-4DB2-BD59-A6C34878D82A}">
                    <a16:rowId xmlns:a16="http://schemas.microsoft.com/office/drawing/2014/main" val="3611030085"/>
                  </a:ext>
                </a:extLst>
              </a:tr>
              <a:tr h="429491">
                <a:tc>
                  <a:txBody>
                    <a:bodyPr/>
                    <a:lstStyle/>
                    <a:p>
                      <a:r>
                        <a:rPr lang="en-US" dirty="0"/>
                        <a:t>9</a:t>
                      </a:r>
                    </a:p>
                  </a:txBody>
                  <a:tcPr/>
                </a:tc>
                <a:tc>
                  <a:txBody>
                    <a:bodyPr/>
                    <a:lstStyle/>
                    <a:p>
                      <a:r>
                        <a:rPr lang="en-US" dirty="0"/>
                        <a:t>ECMAScript 2018</a:t>
                      </a:r>
                    </a:p>
                  </a:txBody>
                  <a:tcPr/>
                </a:tc>
                <a:extLst>
                  <a:ext uri="{0D108BD9-81ED-4DB2-BD59-A6C34878D82A}">
                    <a16:rowId xmlns:a16="http://schemas.microsoft.com/office/drawing/2014/main" val="1107180903"/>
                  </a:ext>
                </a:extLst>
              </a:tr>
            </a:tbl>
          </a:graphicData>
        </a:graphic>
      </p:graphicFrame>
      <p:sp>
        <p:nvSpPr>
          <p:cNvPr id="7" name="TextBox 6">
            <a:extLst>
              <a:ext uri="{FF2B5EF4-FFF2-40B4-BE49-F238E27FC236}">
                <a16:creationId xmlns:a16="http://schemas.microsoft.com/office/drawing/2014/main" id="{E92E2C64-B3C0-BF41-8B61-09F7E7AA09F9}"/>
              </a:ext>
            </a:extLst>
          </p:cNvPr>
          <p:cNvSpPr txBox="1"/>
          <p:nvPr/>
        </p:nvSpPr>
        <p:spPr>
          <a:xfrm>
            <a:off x="608012" y="5944336"/>
            <a:ext cx="7772400" cy="338554"/>
          </a:xfrm>
          <a:prstGeom prst="rect">
            <a:avLst/>
          </a:prstGeom>
          <a:noFill/>
        </p:spPr>
        <p:txBody>
          <a:bodyPr wrap="square" rtlCol="0">
            <a:spAutoFit/>
          </a:bodyPr>
          <a:lstStyle/>
          <a:p>
            <a:r>
              <a:rPr lang="vi-VN" sz="1600" i="1" dirty="0"/>
              <a:t>ECMAScript thường được viết tắt thành ES.</a:t>
            </a:r>
          </a:p>
        </p:txBody>
      </p:sp>
    </p:spTree>
    <p:extLst>
      <p:ext uri="{BB962C8B-B14F-4D97-AF65-F5344CB8AC3E}">
        <p14:creationId xmlns:p14="http://schemas.microsoft.com/office/powerpoint/2010/main" val="38619025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2: </a:t>
            </a:r>
            <a:br>
              <a:rPr lang="en-US" dirty="0"/>
            </a:br>
            <a:r>
              <a:rPr lang="en-US" dirty="0" err="1"/>
              <a:t>Giới</a:t>
            </a:r>
            <a:r>
              <a:rPr lang="en-US" dirty="0"/>
              <a:t> </a:t>
            </a:r>
            <a:r>
              <a:rPr lang="en-US" dirty="0" err="1"/>
              <a:t>thiệu</a:t>
            </a:r>
            <a:r>
              <a:rPr lang="en-US" dirty="0"/>
              <a:t> ES6</a:t>
            </a:r>
          </a:p>
        </p:txBody>
      </p:sp>
    </p:spTree>
    <p:extLst>
      <p:ext uri="{BB962C8B-B14F-4D97-AF65-F5344CB8AC3E}">
        <p14:creationId xmlns:p14="http://schemas.microsoft.com/office/powerpoint/2010/main" val="15042296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a:spLocks noGrp="1"/>
          </p:cNvSpPr>
          <p:nvPr>
            <p:ph sz="half" idx="1"/>
          </p:nvPr>
        </p:nvSpPr>
        <p:spPr>
          <a:xfrm>
            <a:off x="609441" y="990601"/>
            <a:ext cx="5383397" cy="5135564"/>
          </a:xfrm>
        </p:spPr>
        <p:txBody>
          <a:bodyPr>
            <a:normAutofit/>
          </a:bodyPr>
          <a:lstStyle/>
          <a:p>
            <a:pPr>
              <a:lnSpc>
                <a:spcPct val="90000"/>
              </a:lnSpc>
            </a:pPr>
            <a:r>
              <a:rPr lang="vi-VN" dirty="0"/>
              <a:t>ECMAScript 6 còn được gọi là ES6 </a:t>
            </a:r>
          </a:p>
          <a:p>
            <a:pPr>
              <a:lnSpc>
                <a:spcPct val="90000"/>
              </a:lnSpc>
            </a:pPr>
            <a:r>
              <a:rPr lang="vi-VN" dirty="0"/>
              <a:t>ES6 ra đời vào năm 2015 nên cái tên ES2015 được lấy làm tên chính thức với nhiều tính năng mới học hỏi các ngôn ngữ cấp cao khác</a:t>
            </a:r>
          </a:p>
          <a:p>
            <a:pPr>
              <a:lnSpc>
                <a:spcPct val="90000"/>
              </a:lnSpc>
            </a:pPr>
            <a:r>
              <a:rPr lang="vi-VN" dirty="0"/>
              <a:t>ES6 là một phiên bản có rất nhiều cải tiến mạnh mẽ về cú pháp cũng như hiệu năng xử lý JS so với các phiên bản trước đó.</a:t>
            </a:r>
          </a:p>
          <a:p>
            <a:pPr>
              <a:lnSpc>
                <a:spcPct val="90000"/>
              </a:lnSpc>
            </a:pPr>
            <a:endParaRPr lang="en-US" dirty="0"/>
          </a:p>
        </p:txBody>
      </p:sp>
      <p:pic>
        <p:nvPicPr>
          <p:cNvPr id="2" name="Picture 1">
            <a:extLst>
              <a:ext uri="{FF2B5EF4-FFF2-40B4-BE49-F238E27FC236}">
                <a16:creationId xmlns:a16="http://schemas.microsoft.com/office/drawing/2014/main" id="{3BBD7C61-C12A-C444-8C85-16EA461FBAB1}"/>
              </a:ext>
            </a:extLst>
          </p:cNvPr>
          <p:cNvPicPr>
            <a:picLocks noChangeAspect="1"/>
          </p:cNvPicPr>
          <p:nvPr/>
        </p:nvPicPr>
        <p:blipFill>
          <a:blip r:embed="rId3"/>
          <a:stretch>
            <a:fillRect/>
          </a:stretch>
        </p:blipFill>
        <p:spPr>
          <a:xfrm>
            <a:off x="6195987" y="1950093"/>
            <a:ext cx="5383397" cy="3216579"/>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ECMAScript 6 </a:t>
            </a:r>
            <a:r>
              <a:rPr lang="en-US" dirty="0" err="1"/>
              <a:t>là</a:t>
            </a:r>
            <a:r>
              <a:rPr lang="en-US" dirty="0"/>
              <a:t> </a:t>
            </a:r>
            <a:r>
              <a:rPr lang="en-US" dirty="0" err="1"/>
              <a:t>gì</a:t>
            </a:r>
            <a:r>
              <a:rPr lang="en-US" dirty="0"/>
              <a:t>?</a:t>
            </a:r>
            <a:endParaRPr lang="en-US"/>
          </a:p>
        </p:txBody>
      </p:sp>
    </p:spTree>
    <p:extLst>
      <p:ext uri="{BB962C8B-B14F-4D97-AF65-F5344CB8AC3E}">
        <p14:creationId xmlns:p14="http://schemas.microsoft.com/office/powerpoint/2010/main" val="68153201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ags/tag2.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4358</TotalTime>
  <Words>1180</Words>
  <Application>Microsoft Macintosh PowerPoint</Application>
  <PresentationFormat>Custom</PresentationFormat>
  <Paragraphs>182</Paragraphs>
  <Slides>27</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Gothic</vt:lpstr>
      <vt:lpstr>Segoe UI</vt:lpstr>
      <vt:lpstr>Segoe UI Historic</vt:lpstr>
      <vt:lpstr>Wingdings</vt:lpstr>
      <vt:lpstr>Custom Design</vt:lpstr>
      <vt:lpstr>Lập trình ECMAScript</vt:lpstr>
      <vt:lpstr>Mục tiêu</vt:lpstr>
      <vt:lpstr>Nội dung</vt:lpstr>
      <vt:lpstr>Phần 1:  Tổng quan ECMAScript</vt:lpstr>
      <vt:lpstr>ECMAScript là gì?</vt:lpstr>
      <vt:lpstr>Lịch sử hình thành</vt:lpstr>
      <vt:lpstr>các phiên bản ECMAScript</vt:lpstr>
      <vt:lpstr>Phần 2:  Giới thiệu ES6</vt:lpstr>
      <vt:lpstr>ECMAScript 6 là gì?</vt:lpstr>
      <vt:lpstr>Lý do nên học es6</vt:lpstr>
      <vt:lpstr>Lý do nên học es6</vt:lpstr>
      <vt:lpstr>Lý do nên học es6</vt:lpstr>
      <vt:lpstr>Trình duyệt hỗ trợ</vt:lpstr>
      <vt:lpstr>tính năng mới của es6</vt:lpstr>
      <vt:lpstr>tính năng mới của es6</vt:lpstr>
      <vt:lpstr>tính năng mới của es6</vt:lpstr>
      <vt:lpstr>tính năng mới của es6</vt:lpstr>
      <vt:lpstr>tính năng mới của es6</vt:lpstr>
      <vt:lpstr>tính năng mới của es6</vt:lpstr>
      <vt:lpstr>tính năng mới của es6</vt:lpstr>
      <vt:lpstr>Phần 4:  công cụ và thư viện hỗ trợ</vt:lpstr>
      <vt:lpstr>Môi trường phát triển</vt:lpstr>
      <vt:lpstr>Môi trường phát triển</vt:lpstr>
      <vt:lpstr>Thư viện Babel</vt:lpstr>
      <vt:lpstr>Thư viện Babel</vt:lpstr>
      <vt:lpstr>Tổng kết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ECMAScript</dc:title>
  <dc:creator>Đạt Lê</dc:creator>
  <cp:lastModifiedBy>Đạt Lê</cp:lastModifiedBy>
  <cp:revision>44</cp:revision>
  <dcterms:created xsi:type="dcterms:W3CDTF">2020-09-15T16:17:05Z</dcterms:created>
  <dcterms:modified xsi:type="dcterms:W3CDTF">2020-09-18T17:35:46Z</dcterms:modified>
</cp:coreProperties>
</file>